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407" r:id="rId3"/>
    <p:sldId id="406" r:id="rId4"/>
    <p:sldId id="411" r:id="rId5"/>
    <p:sldId id="412" r:id="rId6"/>
    <p:sldId id="413" r:id="rId7"/>
    <p:sldId id="41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1550" y="8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8E4283-EC8B-44CA-872E-93EAB8F7302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A7520F0-EE65-427C-95C6-C99FC2317C04}">
      <dgm:prSet/>
      <dgm:spPr/>
      <dgm:t>
        <a:bodyPr/>
        <a:lstStyle/>
        <a:p>
          <a:r>
            <a:rPr lang="en-US" b="1" dirty="0"/>
            <a:t>Housing Problem Solving (HPS)</a:t>
          </a:r>
          <a:r>
            <a:rPr lang="en-US" dirty="0"/>
            <a:t> is a person-centered, housing-focused conversation used to explore safe housing options before adding someone to the CE Priority List.</a:t>
          </a:r>
        </a:p>
      </dgm:t>
    </dgm:pt>
    <dgm:pt modelId="{27BEB61E-8135-454C-8925-71959E20BBFE}" type="parTrans" cxnId="{1D0B47D6-E073-464B-B217-6DF9ECAD7D75}">
      <dgm:prSet/>
      <dgm:spPr/>
      <dgm:t>
        <a:bodyPr/>
        <a:lstStyle/>
        <a:p>
          <a:endParaRPr lang="en-US"/>
        </a:p>
      </dgm:t>
    </dgm:pt>
    <dgm:pt modelId="{BE4A3F7B-88CB-4B09-8B63-4811D12A2FF4}" type="sibTrans" cxnId="{1D0B47D6-E073-464B-B217-6DF9ECAD7D75}">
      <dgm:prSet/>
      <dgm:spPr/>
      <dgm:t>
        <a:bodyPr/>
        <a:lstStyle/>
        <a:p>
          <a:endParaRPr lang="en-US"/>
        </a:p>
      </dgm:t>
    </dgm:pt>
    <dgm:pt modelId="{5F78A991-F8C0-4179-B56D-73EF01DF21EE}">
      <dgm:prSet/>
      <dgm:spPr/>
      <dgm:t>
        <a:bodyPr/>
        <a:lstStyle/>
        <a:p>
          <a:r>
            <a:rPr lang="en-US" dirty="0"/>
            <a:t>CE assessment continues when housing cannot be resolved</a:t>
          </a:r>
        </a:p>
      </dgm:t>
    </dgm:pt>
    <dgm:pt modelId="{DB5BB2D0-63FC-4B81-BB77-324DDDD70F0F}" type="parTrans" cxnId="{92CBD099-B614-4EEA-8EC3-18934160FB46}">
      <dgm:prSet/>
      <dgm:spPr/>
      <dgm:t>
        <a:bodyPr/>
        <a:lstStyle/>
        <a:p>
          <a:endParaRPr lang="en-US"/>
        </a:p>
      </dgm:t>
    </dgm:pt>
    <dgm:pt modelId="{B862DD0A-9C31-4AF6-90CE-6FD00D11E485}" type="sibTrans" cxnId="{92CBD099-B614-4EEA-8EC3-18934160FB46}">
      <dgm:prSet/>
      <dgm:spPr/>
      <dgm:t>
        <a:bodyPr/>
        <a:lstStyle/>
        <a:p>
          <a:endParaRPr lang="en-US"/>
        </a:p>
      </dgm:t>
    </dgm:pt>
    <dgm:pt modelId="{A9A5FA54-1778-401B-93AB-067BE60E7BA5}">
      <dgm:prSet/>
      <dgm:spPr/>
      <dgm:t>
        <a:bodyPr/>
        <a:lstStyle/>
        <a:p>
          <a:r>
            <a:rPr lang="en-US"/>
            <a:t>HPS is not used to screen people out </a:t>
          </a:r>
          <a:endParaRPr lang="en-US" dirty="0"/>
        </a:p>
      </dgm:t>
    </dgm:pt>
    <dgm:pt modelId="{1D3A4F2A-BDBE-4A77-8EBB-F47EC5D4B335}" type="parTrans" cxnId="{47DEAD21-801C-470E-BCCD-234092E1C886}">
      <dgm:prSet/>
      <dgm:spPr/>
      <dgm:t>
        <a:bodyPr/>
        <a:lstStyle/>
        <a:p>
          <a:endParaRPr lang="en-US"/>
        </a:p>
      </dgm:t>
    </dgm:pt>
    <dgm:pt modelId="{DC25661E-2BE4-438A-BADE-AA572F0E9C4B}" type="sibTrans" cxnId="{47DEAD21-801C-470E-BCCD-234092E1C886}">
      <dgm:prSet/>
      <dgm:spPr/>
      <dgm:t>
        <a:bodyPr/>
        <a:lstStyle/>
        <a:p>
          <a:endParaRPr lang="en-US"/>
        </a:p>
      </dgm:t>
    </dgm:pt>
    <dgm:pt modelId="{84DE3ECF-558F-403F-A94C-3C48088AD411}">
      <dgm:prSet/>
      <dgm:spPr/>
      <dgm:t>
        <a:bodyPr/>
        <a:lstStyle/>
        <a:p>
          <a:pPr>
            <a:buNone/>
          </a:pPr>
          <a:r>
            <a:rPr lang="en-US" dirty="0"/>
            <a:t>Some households resolve their crisis through HPS. </a:t>
          </a:r>
        </a:p>
      </dgm:t>
    </dgm:pt>
    <dgm:pt modelId="{6085F058-DC65-4C1E-9419-D48A8C7BD61D}" type="parTrans" cxnId="{0A08803C-770A-4EC5-9F1D-BC4C6D9CF16B}">
      <dgm:prSet/>
      <dgm:spPr/>
      <dgm:t>
        <a:bodyPr/>
        <a:lstStyle/>
        <a:p>
          <a:endParaRPr lang="en-US"/>
        </a:p>
      </dgm:t>
    </dgm:pt>
    <dgm:pt modelId="{4E4C7B81-AD21-4970-A2AD-6B9482954DCE}" type="sibTrans" cxnId="{0A08803C-770A-4EC5-9F1D-BC4C6D9CF16B}">
      <dgm:prSet/>
      <dgm:spPr/>
      <dgm:t>
        <a:bodyPr/>
        <a:lstStyle/>
        <a:p>
          <a:endParaRPr lang="en-US"/>
        </a:p>
      </dgm:t>
    </dgm:pt>
    <dgm:pt modelId="{DF303E95-38B7-4D3A-8EC4-8A0D7C4BE246}">
      <dgm:prSet/>
      <dgm:spPr/>
      <dgm:t>
        <a:bodyPr/>
        <a:lstStyle/>
        <a:p>
          <a:pPr>
            <a:buNone/>
          </a:pPr>
          <a:r>
            <a:rPr lang="en-US" dirty="0"/>
            <a:t>Others may be referred to Rapid Rehousing from the HPS list when housing and funding are available or continue into the full CE Assessment if needed.</a:t>
          </a:r>
        </a:p>
      </dgm:t>
    </dgm:pt>
    <dgm:pt modelId="{8B7BAD93-A75A-460B-98BA-C24AD3B33840}" type="parTrans" cxnId="{0DADA03B-C9F6-44E9-BE08-C0DD2EDB8DB6}">
      <dgm:prSet/>
      <dgm:spPr/>
      <dgm:t>
        <a:bodyPr/>
        <a:lstStyle/>
        <a:p>
          <a:endParaRPr lang="en-US"/>
        </a:p>
      </dgm:t>
    </dgm:pt>
    <dgm:pt modelId="{62A93F20-FB35-484F-AEF7-7EAEE96E0100}" type="sibTrans" cxnId="{0DADA03B-C9F6-44E9-BE08-C0DD2EDB8DB6}">
      <dgm:prSet/>
      <dgm:spPr/>
      <dgm:t>
        <a:bodyPr/>
        <a:lstStyle/>
        <a:p>
          <a:endParaRPr lang="en-US"/>
        </a:p>
      </dgm:t>
    </dgm:pt>
    <dgm:pt modelId="{C79D0296-EC22-4B76-AAB9-A7F4A2BC9A4D}" type="pres">
      <dgm:prSet presAssocID="{168E4283-EC8B-44CA-872E-93EAB8F7302E}" presName="linear" presStyleCnt="0">
        <dgm:presLayoutVars>
          <dgm:animLvl val="lvl"/>
          <dgm:resizeHandles val="exact"/>
        </dgm:presLayoutVars>
      </dgm:prSet>
      <dgm:spPr/>
    </dgm:pt>
    <dgm:pt modelId="{C0FD26B7-0F54-4621-A8C0-56D5BA45A68A}" type="pres">
      <dgm:prSet presAssocID="{1A7520F0-EE65-427C-95C6-C99FC2317C0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41C78D9-2261-463B-B618-9FCEF8C7A2EB}" type="pres">
      <dgm:prSet presAssocID="{BE4A3F7B-88CB-4B09-8B63-4811D12A2FF4}" presName="spacer" presStyleCnt="0"/>
      <dgm:spPr/>
    </dgm:pt>
    <dgm:pt modelId="{DC9C9F49-2FB9-4C5E-BA3F-962C1F3BB0DC}" type="pres">
      <dgm:prSet presAssocID="{84DE3ECF-558F-403F-A94C-3C48088AD41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601BF27F-B1AC-405E-8D1B-DCC3C89CE769}" type="pres">
      <dgm:prSet presAssocID="{4E4C7B81-AD21-4970-A2AD-6B9482954DCE}" presName="spacer" presStyleCnt="0"/>
      <dgm:spPr/>
    </dgm:pt>
    <dgm:pt modelId="{55E8C5A0-1D39-4827-B3B4-75246DEBC9DA}" type="pres">
      <dgm:prSet presAssocID="{DF303E95-38B7-4D3A-8EC4-8A0D7C4BE246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4FD2A42-383E-41A0-BAE5-CDFB1152793F}" type="pres">
      <dgm:prSet presAssocID="{62A93F20-FB35-484F-AEF7-7EAEE96E0100}" presName="spacer" presStyleCnt="0"/>
      <dgm:spPr/>
    </dgm:pt>
    <dgm:pt modelId="{27D34CE2-69BD-4C4D-94D8-EFC8E5B8C05D}" type="pres">
      <dgm:prSet presAssocID="{5F78A991-F8C0-4179-B56D-73EF01DF21EE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A109FABF-326B-44BF-AE67-ED5DDBAB8B64}" type="pres">
      <dgm:prSet presAssocID="{B862DD0A-9C31-4AF6-90CE-6FD00D11E485}" presName="spacer" presStyleCnt="0"/>
      <dgm:spPr/>
    </dgm:pt>
    <dgm:pt modelId="{308D7814-A41E-4602-83E0-64FE5C7347C4}" type="pres">
      <dgm:prSet presAssocID="{A9A5FA54-1778-401B-93AB-067BE60E7BA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47DEAD21-801C-470E-BCCD-234092E1C886}" srcId="{168E4283-EC8B-44CA-872E-93EAB8F7302E}" destId="{A9A5FA54-1778-401B-93AB-067BE60E7BA5}" srcOrd="4" destOrd="0" parTransId="{1D3A4F2A-BDBE-4A77-8EBB-F47EC5D4B335}" sibTransId="{DC25661E-2BE4-438A-BADE-AA572F0E9C4B}"/>
    <dgm:cxn modelId="{0DADA03B-C9F6-44E9-BE08-C0DD2EDB8DB6}" srcId="{168E4283-EC8B-44CA-872E-93EAB8F7302E}" destId="{DF303E95-38B7-4D3A-8EC4-8A0D7C4BE246}" srcOrd="2" destOrd="0" parTransId="{8B7BAD93-A75A-460B-98BA-C24AD3B33840}" sibTransId="{62A93F20-FB35-484F-AEF7-7EAEE96E0100}"/>
    <dgm:cxn modelId="{0A08803C-770A-4EC5-9F1D-BC4C6D9CF16B}" srcId="{168E4283-EC8B-44CA-872E-93EAB8F7302E}" destId="{84DE3ECF-558F-403F-A94C-3C48088AD411}" srcOrd="1" destOrd="0" parTransId="{6085F058-DC65-4C1E-9419-D48A8C7BD61D}" sibTransId="{4E4C7B81-AD21-4970-A2AD-6B9482954DCE}"/>
    <dgm:cxn modelId="{5211686C-D615-4999-92AB-053BFCF9D853}" type="presOf" srcId="{DF303E95-38B7-4D3A-8EC4-8A0D7C4BE246}" destId="{55E8C5A0-1D39-4827-B3B4-75246DEBC9DA}" srcOrd="0" destOrd="0" presId="urn:microsoft.com/office/officeart/2005/8/layout/vList2"/>
    <dgm:cxn modelId="{92CBD099-B614-4EEA-8EC3-18934160FB46}" srcId="{168E4283-EC8B-44CA-872E-93EAB8F7302E}" destId="{5F78A991-F8C0-4179-B56D-73EF01DF21EE}" srcOrd="3" destOrd="0" parTransId="{DB5BB2D0-63FC-4B81-BB77-324DDDD70F0F}" sibTransId="{B862DD0A-9C31-4AF6-90CE-6FD00D11E485}"/>
    <dgm:cxn modelId="{6F1A5FA6-C782-4AF5-9938-2D549CCFBA42}" type="presOf" srcId="{A9A5FA54-1778-401B-93AB-067BE60E7BA5}" destId="{308D7814-A41E-4602-83E0-64FE5C7347C4}" srcOrd="0" destOrd="0" presId="urn:microsoft.com/office/officeart/2005/8/layout/vList2"/>
    <dgm:cxn modelId="{B6F260A6-54B2-430F-AAC6-1B93C1FDCA64}" type="presOf" srcId="{1A7520F0-EE65-427C-95C6-C99FC2317C04}" destId="{C0FD26B7-0F54-4621-A8C0-56D5BA45A68A}" srcOrd="0" destOrd="0" presId="urn:microsoft.com/office/officeart/2005/8/layout/vList2"/>
    <dgm:cxn modelId="{72D126C6-E008-418C-8AD1-B6B2790D1FFF}" type="presOf" srcId="{84DE3ECF-558F-403F-A94C-3C48088AD411}" destId="{DC9C9F49-2FB9-4C5E-BA3F-962C1F3BB0DC}" srcOrd="0" destOrd="0" presId="urn:microsoft.com/office/officeart/2005/8/layout/vList2"/>
    <dgm:cxn modelId="{1D0B47D6-E073-464B-B217-6DF9ECAD7D75}" srcId="{168E4283-EC8B-44CA-872E-93EAB8F7302E}" destId="{1A7520F0-EE65-427C-95C6-C99FC2317C04}" srcOrd="0" destOrd="0" parTransId="{27BEB61E-8135-454C-8925-71959E20BBFE}" sibTransId="{BE4A3F7B-88CB-4B09-8B63-4811D12A2FF4}"/>
    <dgm:cxn modelId="{77BC93DF-11A2-41F5-A32F-FEA228D6A424}" type="presOf" srcId="{168E4283-EC8B-44CA-872E-93EAB8F7302E}" destId="{C79D0296-EC22-4B76-AAB9-A7F4A2BC9A4D}" srcOrd="0" destOrd="0" presId="urn:microsoft.com/office/officeart/2005/8/layout/vList2"/>
    <dgm:cxn modelId="{7359D6F6-ADAA-4149-B3C2-CF2B5B214FC7}" type="presOf" srcId="{5F78A991-F8C0-4179-B56D-73EF01DF21EE}" destId="{27D34CE2-69BD-4C4D-94D8-EFC8E5B8C05D}" srcOrd="0" destOrd="0" presId="urn:microsoft.com/office/officeart/2005/8/layout/vList2"/>
    <dgm:cxn modelId="{ACFC6A42-9313-4D97-9D10-563D62D37247}" type="presParOf" srcId="{C79D0296-EC22-4B76-AAB9-A7F4A2BC9A4D}" destId="{C0FD26B7-0F54-4621-A8C0-56D5BA45A68A}" srcOrd="0" destOrd="0" presId="urn:microsoft.com/office/officeart/2005/8/layout/vList2"/>
    <dgm:cxn modelId="{99B763C8-EB99-4994-93F8-1C19919F6540}" type="presParOf" srcId="{C79D0296-EC22-4B76-AAB9-A7F4A2BC9A4D}" destId="{941C78D9-2261-463B-B618-9FCEF8C7A2EB}" srcOrd="1" destOrd="0" presId="urn:microsoft.com/office/officeart/2005/8/layout/vList2"/>
    <dgm:cxn modelId="{7DBC2073-DA37-46BF-963B-6A6A77845F3F}" type="presParOf" srcId="{C79D0296-EC22-4B76-AAB9-A7F4A2BC9A4D}" destId="{DC9C9F49-2FB9-4C5E-BA3F-962C1F3BB0DC}" srcOrd="2" destOrd="0" presId="urn:microsoft.com/office/officeart/2005/8/layout/vList2"/>
    <dgm:cxn modelId="{7545EF7F-BE9C-4753-9D0E-A62B02708D32}" type="presParOf" srcId="{C79D0296-EC22-4B76-AAB9-A7F4A2BC9A4D}" destId="{601BF27F-B1AC-405E-8D1B-DCC3C89CE769}" srcOrd="3" destOrd="0" presId="urn:microsoft.com/office/officeart/2005/8/layout/vList2"/>
    <dgm:cxn modelId="{A0505D08-5E20-4892-A333-06890FA19C76}" type="presParOf" srcId="{C79D0296-EC22-4B76-AAB9-A7F4A2BC9A4D}" destId="{55E8C5A0-1D39-4827-B3B4-75246DEBC9DA}" srcOrd="4" destOrd="0" presId="urn:microsoft.com/office/officeart/2005/8/layout/vList2"/>
    <dgm:cxn modelId="{1DEE4C12-6F5E-4E45-AD2D-0B154B7CFD4F}" type="presParOf" srcId="{C79D0296-EC22-4B76-AAB9-A7F4A2BC9A4D}" destId="{B4FD2A42-383E-41A0-BAE5-CDFB1152793F}" srcOrd="5" destOrd="0" presId="urn:microsoft.com/office/officeart/2005/8/layout/vList2"/>
    <dgm:cxn modelId="{244B5C40-39F5-47E9-8D42-D4209FEDAEB9}" type="presParOf" srcId="{C79D0296-EC22-4B76-AAB9-A7F4A2BC9A4D}" destId="{27D34CE2-69BD-4C4D-94D8-EFC8E5B8C05D}" srcOrd="6" destOrd="0" presId="urn:microsoft.com/office/officeart/2005/8/layout/vList2"/>
    <dgm:cxn modelId="{18825762-B56B-4EBB-86FF-3DAD896FCB19}" type="presParOf" srcId="{C79D0296-EC22-4B76-AAB9-A7F4A2BC9A4D}" destId="{A109FABF-326B-44BF-AE67-ED5DDBAB8B64}" srcOrd="7" destOrd="0" presId="urn:microsoft.com/office/officeart/2005/8/layout/vList2"/>
    <dgm:cxn modelId="{AB009020-B995-4DD2-BCC0-0A3C6874844F}" type="presParOf" srcId="{C79D0296-EC22-4B76-AAB9-A7F4A2BC9A4D}" destId="{308D7814-A41E-4602-83E0-64FE5C7347C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27BA8D-B4EC-4306-A4A2-21C5CB01FE03}" type="doc">
      <dgm:prSet loTypeId="urn:microsoft.com/office/officeart/2005/8/layout/h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DA5F00-F98D-4AC4-86CB-231380B9D919}">
      <dgm:prSet phldrT="[Text]" phldr="0"/>
      <dgm:spPr/>
      <dgm:t>
        <a:bodyPr/>
        <a:lstStyle/>
        <a:p>
          <a:r>
            <a:rPr lang="en-US" b="1" dirty="0">
              <a:solidFill>
                <a:srgbClr val="00B050"/>
              </a:solidFill>
            </a:rPr>
            <a:t>Prescreen</a:t>
          </a:r>
        </a:p>
      </dgm:t>
    </dgm:pt>
    <dgm:pt modelId="{3571AFB4-988D-473C-9C7A-5EFD4C7495FC}" type="parTrans" cxnId="{4338410C-4590-4163-BFD4-003CD18BDF71}">
      <dgm:prSet/>
      <dgm:spPr/>
      <dgm:t>
        <a:bodyPr/>
        <a:lstStyle/>
        <a:p>
          <a:endParaRPr lang="en-US"/>
        </a:p>
      </dgm:t>
    </dgm:pt>
    <dgm:pt modelId="{06CECDE4-C9BD-4007-87E9-0D5983E927D3}" type="sibTrans" cxnId="{4338410C-4590-4163-BFD4-003CD18BDF71}">
      <dgm:prSet/>
      <dgm:spPr/>
      <dgm:t>
        <a:bodyPr/>
        <a:lstStyle/>
        <a:p>
          <a:endParaRPr lang="en-US"/>
        </a:p>
      </dgm:t>
    </dgm:pt>
    <dgm:pt modelId="{1E116F9E-17F8-4AB8-9312-6E91D7DFEDA9}">
      <dgm:prSet phldrT="[Text]" phldr="0"/>
      <dgm:spPr/>
      <dgm:t>
        <a:bodyPr/>
        <a:lstStyle/>
        <a:p>
          <a:r>
            <a:rPr lang="en-US" dirty="0"/>
            <a:t>Quick check for immediate safety concerns or urgent needs (shelter, DV services, basic needs)</a:t>
          </a:r>
        </a:p>
      </dgm:t>
    </dgm:pt>
    <dgm:pt modelId="{2DB38BB7-0D17-4A83-95F7-23CDF1801F2B}" type="parTrans" cxnId="{958D9A0F-FB4D-419F-B3A4-39DB2AF5EC12}">
      <dgm:prSet/>
      <dgm:spPr/>
      <dgm:t>
        <a:bodyPr/>
        <a:lstStyle/>
        <a:p>
          <a:endParaRPr lang="en-US"/>
        </a:p>
      </dgm:t>
    </dgm:pt>
    <dgm:pt modelId="{0BD8BD9F-7310-4C77-BC44-FD76FD7AA865}" type="sibTrans" cxnId="{958D9A0F-FB4D-419F-B3A4-39DB2AF5EC12}">
      <dgm:prSet/>
      <dgm:spPr/>
      <dgm:t>
        <a:bodyPr/>
        <a:lstStyle/>
        <a:p>
          <a:endParaRPr lang="en-US"/>
        </a:p>
      </dgm:t>
    </dgm:pt>
    <dgm:pt modelId="{8A39292E-5778-45C9-B4AB-B35B6AEF37C0}">
      <dgm:prSet phldrT="[Text]" phldr="0"/>
      <dgm:spPr/>
      <dgm:t>
        <a:bodyPr/>
        <a:lstStyle/>
        <a:p>
          <a:r>
            <a:rPr lang="en-US" b="1" dirty="0">
              <a:solidFill>
                <a:srgbClr val="FFC000"/>
              </a:solidFill>
            </a:rPr>
            <a:t>Housing Problem Solving</a:t>
          </a:r>
        </a:p>
      </dgm:t>
    </dgm:pt>
    <dgm:pt modelId="{69FCE9AE-D5E2-4CC7-BE23-689C4C3F96A9}" type="parTrans" cxnId="{96F0F057-D3FD-4F24-B344-DD41B5E1917C}">
      <dgm:prSet/>
      <dgm:spPr/>
      <dgm:t>
        <a:bodyPr/>
        <a:lstStyle/>
        <a:p>
          <a:endParaRPr lang="en-US"/>
        </a:p>
      </dgm:t>
    </dgm:pt>
    <dgm:pt modelId="{9F485307-F464-4EAD-B34E-898DEE9BB8DD}" type="sibTrans" cxnId="{96F0F057-D3FD-4F24-B344-DD41B5E1917C}">
      <dgm:prSet/>
      <dgm:spPr/>
      <dgm:t>
        <a:bodyPr/>
        <a:lstStyle/>
        <a:p>
          <a:endParaRPr lang="en-US"/>
        </a:p>
      </dgm:t>
    </dgm:pt>
    <dgm:pt modelId="{61A31507-7276-4A6E-9BF2-95754D01D4A4}">
      <dgm:prSet phldrT="[Text]" phldr="0"/>
      <dgm:spPr/>
      <dgm:t>
        <a:bodyPr/>
        <a:lstStyle/>
        <a:p>
          <a:r>
            <a:rPr lang="en-US" dirty="0"/>
            <a:t>Explore safe, realistic options to resolve the crisis quickly</a:t>
          </a:r>
        </a:p>
      </dgm:t>
    </dgm:pt>
    <dgm:pt modelId="{63EE76FB-B17E-4088-A975-847749756767}" type="parTrans" cxnId="{93AC3235-B180-4219-9901-BEC54BB1F179}">
      <dgm:prSet/>
      <dgm:spPr/>
      <dgm:t>
        <a:bodyPr/>
        <a:lstStyle/>
        <a:p>
          <a:endParaRPr lang="en-US"/>
        </a:p>
      </dgm:t>
    </dgm:pt>
    <dgm:pt modelId="{04AF00E3-9745-4D79-ADF9-17E8C37DD630}" type="sibTrans" cxnId="{93AC3235-B180-4219-9901-BEC54BB1F179}">
      <dgm:prSet/>
      <dgm:spPr/>
      <dgm:t>
        <a:bodyPr/>
        <a:lstStyle/>
        <a:p>
          <a:endParaRPr lang="en-US"/>
        </a:p>
      </dgm:t>
    </dgm:pt>
    <dgm:pt modelId="{DBA72EEB-54AE-4C74-AD75-B7768D502036}">
      <dgm:prSet phldrT="[Text]" phldr="0"/>
      <dgm:spPr/>
      <dgm:t>
        <a:bodyPr/>
        <a:lstStyle/>
        <a:p>
          <a:r>
            <a:rPr lang="en-US" dirty="0"/>
            <a:t>Track outcomes in HMIS and identify potential RRH referrals</a:t>
          </a:r>
        </a:p>
      </dgm:t>
    </dgm:pt>
    <dgm:pt modelId="{36C6FCC8-3C74-450D-BEBD-45478DAFDEDF}" type="parTrans" cxnId="{82044BBA-BE80-42CF-BFE7-3035D1E35193}">
      <dgm:prSet/>
      <dgm:spPr/>
      <dgm:t>
        <a:bodyPr/>
        <a:lstStyle/>
        <a:p>
          <a:endParaRPr lang="en-US"/>
        </a:p>
      </dgm:t>
    </dgm:pt>
    <dgm:pt modelId="{64A88B3C-60BD-499D-9494-D0460201A8CF}" type="sibTrans" cxnId="{82044BBA-BE80-42CF-BFE7-3035D1E35193}">
      <dgm:prSet/>
      <dgm:spPr/>
      <dgm:t>
        <a:bodyPr/>
        <a:lstStyle/>
        <a:p>
          <a:endParaRPr lang="en-US"/>
        </a:p>
      </dgm:t>
    </dgm:pt>
    <dgm:pt modelId="{E276A850-25FD-41EC-ABAE-44B48424337D}">
      <dgm:prSet phldrT="[Text]" phldr="0"/>
      <dgm:spPr/>
      <dgm:t>
        <a:bodyPr/>
        <a:lstStyle/>
        <a:p>
          <a:r>
            <a:rPr lang="en-US" b="1" dirty="0">
              <a:solidFill>
                <a:schemeClr val="accent6"/>
              </a:solidFill>
            </a:rPr>
            <a:t>CE Assessment</a:t>
          </a:r>
        </a:p>
      </dgm:t>
    </dgm:pt>
    <dgm:pt modelId="{8FB735BC-34ED-429B-A4A5-0B0C6EAAA9E2}" type="parTrans" cxnId="{40F98A63-3287-4ABF-B62B-A3FDB15BDB46}">
      <dgm:prSet/>
      <dgm:spPr/>
      <dgm:t>
        <a:bodyPr/>
        <a:lstStyle/>
        <a:p>
          <a:endParaRPr lang="en-US"/>
        </a:p>
      </dgm:t>
    </dgm:pt>
    <dgm:pt modelId="{15A0C100-309D-40A0-91FD-7C099F8B3D36}" type="sibTrans" cxnId="{40F98A63-3287-4ABF-B62B-A3FDB15BDB46}">
      <dgm:prSet/>
      <dgm:spPr/>
      <dgm:t>
        <a:bodyPr/>
        <a:lstStyle/>
        <a:p>
          <a:endParaRPr lang="en-US"/>
        </a:p>
      </dgm:t>
    </dgm:pt>
    <dgm:pt modelId="{039D5554-4219-4FA3-B803-2554B825ECF5}">
      <dgm:prSet phldrT="[Text]" phldr="0"/>
      <dgm:spPr/>
      <dgm:t>
        <a:bodyPr/>
        <a:lstStyle/>
        <a:p>
          <a:r>
            <a:rPr lang="en-US" dirty="0"/>
            <a:t>Assess strengths, barriers &amp; needs for doubled up or literally homeless HH</a:t>
          </a:r>
        </a:p>
      </dgm:t>
    </dgm:pt>
    <dgm:pt modelId="{4E8A58E5-6849-4B9F-B771-D2F342AF154E}" type="parTrans" cxnId="{C1373C35-BA6D-4E08-82B0-F81F30722541}">
      <dgm:prSet/>
      <dgm:spPr/>
      <dgm:t>
        <a:bodyPr/>
        <a:lstStyle/>
        <a:p>
          <a:endParaRPr lang="en-US"/>
        </a:p>
      </dgm:t>
    </dgm:pt>
    <dgm:pt modelId="{1BC1D23C-ACF5-4DF1-8C0B-51C0C06F0F58}" type="sibTrans" cxnId="{C1373C35-BA6D-4E08-82B0-F81F30722541}">
      <dgm:prSet/>
      <dgm:spPr/>
      <dgm:t>
        <a:bodyPr/>
        <a:lstStyle/>
        <a:p>
          <a:endParaRPr lang="en-US"/>
        </a:p>
      </dgm:t>
    </dgm:pt>
    <dgm:pt modelId="{D0A88EAB-6483-4444-ACB9-0CC75192E530}">
      <dgm:prSet phldrT="[Text]" phldr="0"/>
      <dgm:spPr/>
      <dgm:t>
        <a:bodyPr/>
        <a:lstStyle/>
        <a:p>
          <a:r>
            <a:rPr lang="en-US" dirty="0"/>
            <a:t>Helps determine priority for limited resources</a:t>
          </a:r>
        </a:p>
      </dgm:t>
    </dgm:pt>
    <dgm:pt modelId="{55929807-64C0-48CC-B270-EB0DF34B54EF}" type="parTrans" cxnId="{2EE623F1-DACE-49A7-82F9-698437646457}">
      <dgm:prSet/>
      <dgm:spPr/>
      <dgm:t>
        <a:bodyPr/>
        <a:lstStyle/>
        <a:p>
          <a:endParaRPr lang="en-US"/>
        </a:p>
      </dgm:t>
    </dgm:pt>
    <dgm:pt modelId="{03FA7B79-C615-4022-8676-602FB9A7EE05}" type="sibTrans" cxnId="{2EE623F1-DACE-49A7-82F9-698437646457}">
      <dgm:prSet/>
      <dgm:spPr/>
      <dgm:t>
        <a:bodyPr/>
        <a:lstStyle/>
        <a:p>
          <a:endParaRPr lang="en-US"/>
        </a:p>
      </dgm:t>
    </dgm:pt>
    <dgm:pt modelId="{039DF869-3C6F-4E40-B9EA-43D3764F25ED}">
      <dgm:prSet phldrT="[Text]" phldr="0"/>
      <dgm:spPr/>
      <dgm:t>
        <a:bodyPr/>
        <a:lstStyle/>
        <a:p>
          <a:r>
            <a:rPr lang="en-US" dirty="0"/>
            <a:t>Focus on HH who can’t resolve housing crisis with other resources</a:t>
          </a:r>
        </a:p>
      </dgm:t>
    </dgm:pt>
    <dgm:pt modelId="{2399B302-282F-4D18-A732-BD2B066B314B}" type="parTrans" cxnId="{A45FCA79-2206-41B8-B612-319023601BA1}">
      <dgm:prSet/>
      <dgm:spPr/>
      <dgm:t>
        <a:bodyPr/>
        <a:lstStyle/>
        <a:p>
          <a:endParaRPr lang="en-US"/>
        </a:p>
      </dgm:t>
    </dgm:pt>
    <dgm:pt modelId="{0F9D87A7-F7D9-4339-B261-090F75FA61EF}" type="sibTrans" cxnId="{A45FCA79-2206-41B8-B612-319023601BA1}">
      <dgm:prSet/>
      <dgm:spPr/>
      <dgm:t>
        <a:bodyPr/>
        <a:lstStyle/>
        <a:p>
          <a:endParaRPr lang="en-US"/>
        </a:p>
      </dgm:t>
    </dgm:pt>
    <dgm:pt modelId="{55BE80AB-CAD4-4269-B274-17B975F5BF95}">
      <dgm:prSet phldrT="[Text]" phldr="0"/>
      <dgm:spPr/>
      <dgm:t>
        <a:bodyPr/>
        <a:lstStyle/>
        <a:p>
          <a:endParaRPr lang="en-US" dirty="0"/>
        </a:p>
      </dgm:t>
    </dgm:pt>
    <dgm:pt modelId="{084A8C0F-9F58-40A6-8412-F420E00A335C}" type="parTrans" cxnId="{B75B7F57-2217-470C-B424-9BC247A9702B}">
      <dgm:prSet/>
      <dgm:spPr/>
      <dgm:t>
        <a:bodyPr/>
        <a:lstStyle/>
        <a:p>
          <a:endParaRPr lang="en-US"/>
        </a:p>
      </dgm:t>
    </dgm:pt>
    <dgm:pt modelId="{DF417B25-CF99-47AC-9E3A-550735FB2DB6}" type="sibTrans" cxnId="{B75B7F57-2217-470C-B424-9BC247A9702B}">
      <dgm:prSet/>
      <dgm:spPr/>
      <dgm:t>
        <a:bodyPr/>
        <a:lstStyle/>
        <a:p>
          <a:endParaRPr lang="en-US"/>
        </a:p>
      </dgm:t>
    </dgm:pt>
    <dgm:pt modelId="{20D82988-005B-450F-B6E8-FDA640E7ABBD}">
      <dgm:prSet phldrT="[Text]" phldr="0"/>
      <dgm:spPr/>
      <dgm:t>
        <a:bodyPr/>
        <a:lstStyle/>
        <a:p>
          <a:r>
            <a:rPr lang="en-US" dirty="0"/>
            <a:t>Confirm household meets basic eligibility </a:t>
          </a:r>
        </a:p>
      </dgm:t>
    </dgm:pt>
    <dgm:pt modelId="{EA49054B-8C73-4F5E-BA06-BEE86E9C56AA}" type="parTrans" cxnId="{6A862ED4-C876-4ED6-8310-9F169E5887B0}">
      <dgm:prSet/>
      <dgm:spPr/>
      <dgm:t>
        <a:bodyPr/>
        <a:lstStyle/>
        <a:p>
          <a:endParaRPr lang="en-US"/>
        </a:p>
      </dgm:t>
    </dgm:pt>
    <dgm:pt modelId="{1A3380A1-ECE6-45D4-B679-7F4C1E12431E}" type="sibTrans" cxnId="{6A862ED4-C876-4ED6-8310-9F169E5887B0}">
      <dgm:prSet/>
      <dgm:spPr/>
      <dgm:t>
        <a:bodyPr/>
        <a:lstStyle/>
        <a:p>
          <a:endParaRPr lang="en-US"/>
        </a:p>
      </dgm:t>
    </dgm:pt>
    <dgm:pt modelId="{BEE7E3D5-6B88-406E-B603-04368E442DD2}">
      <dgm:prSet phldrT="[Text]" phldr="0"/>
      <dgm:spPr/>
      <dgm:t>
        <a:bodyPr/>
        <a:lstStyle/>
        <a:p>
          <a:r>
            <a:rPr lang="en-US" dirty="0"/>
            <a:t>Determine if prevention or CE are appropriate</a:t>
          </a:r>
        </a:p>
      </dgm:t>
    </dgm:pt>
    <dgm:pt modelId="{37FA9AB0-C3CF-4E16-A085-94E49841C484}" type="parTrans" cxnId="{533ED06F-E29C-4FDA-9857-C5E4C29179AA}">
      <dgm:prSet/>
      <dgm:spPr/>
      <dgm:t>
        <a:bodyPr/>
        <a:lstStyle/>
        <a:p>
          <a:endParaRPr lang="en-US"/>
        </a:p>
      </dgm:t>
    </dgm:pt>
    <dgm:pt modelId="{54C03931-8D12-49C3-97F0-69A35F4993FE}" type="sibTrans" cxnId="{533ED06F-E29C-4FDA-9857-C5E4C29179AA}">
      <dgm:prSet/>
      <dgm:spPr/>
      <dgm:t>
        <a:bodyPr/>
        <a:lstStyle/>
        <a:p>
          <a:endParaRPr lang="en-US"/>
        </a:p>
      </dgm:t>
    </dgm:pt>
    <dgm:pt modelId="{89F8F37A-948C-4B97-BA74-80E91EAF4E31}">
      <dgm:prSet phldrT="[Text]" phldr="0"/>
      <dgm:spPr/>
      <dgm:t>
        <a:bodyPr/>
        <a:lstStyle/>
        <a:p>
          <a:r>
            <a:rPr lang="en-US" dirty="0"/>
            <a:t>Short, person-centered conversation about housing situation, strengths, and resources</a:t>
          </a:r>
        </a:p>
      </dgm:t>
    </dgm:pt>
    <dgm:pt modelId="{0126A2B0-F585-42B4-B2FB-C5A7C862A489}" type="parTrans" cxnId="{4D7668A9-A68A-410A-A682-58D95A5146DB}">
      <dgm:prSet/>
      <dgm:spPr/>
      <dgm:t>
        <a:bodyPr/>
        <a:lstStyle/>
        <a:p>
          <a:endParaRPr lang="en-US"/>
        </a:p>
      </dgm:t>
    </dgm:pt>
    <dgm:pt modelId="{5419457B-F4AC-4ADC-901E-245F8198864C}" type="sibTrans" cxnId="{4D7668A9-A68A-410A-A682-58D95A5146DB}">
      <dgm:prSet/>
      <dgm:spPr/>
      <dgm:t>
        <a:bodyPr/>
        <a:lstStyle/>
        <a:p>
          <a:endParaRPr lang="en-US"/>
        </a:p>
      </dgm:t>
    </dgm:pt>
    <dgm:pt modelId="{5E31331B-E133-40B7-817D-8A7E3EF91BC4}" type="pres">
      <dgm:prSet presAssocID="{AE27BA8D-B4EC-4306-A4A2-21C5CB01FE03}" presName="linearFlow" presStyleCnt="0">
        <dgm:presLayoutVars>
          <dgm:dir/>
          <dgm:animLvl val="lvl"/>
          <dgm:resizeHandles/>
        </dgm:presLayoutVars>
      </dgm:prSet>
      <dgm:spPr/>
    </dgm:pt>
    <dgm:pt modelId="{B6D31F09-C1E1-4D84-8674-1639644589F4}" type="pres">
      <dgm:prSet presAssocID="{3ADA5F00-F98D-4AC4-86CB-231380B9D919}" presName="compositeNode" presStyleCnt="0">
        <dgm:presLayoutVars>
          <dgm:bulletEnabled val="1"/>
        </dgm:presLayoutVars>
      </dgm:prSet>
      <dgm:spPr/>
    </dgm:pt>
    <dgm:pt modelId="{A0EA2675-869C-49BF-9C43-10C78BE0458F}" type="pres">
      <dgm:prSet presAssocID="{3ADA5F00-F98D-4AC4-86CB-231380B9D919}" presName="image" presStyleLbl="fgImgPlac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dge 1 with solid fill"/>
        </a:ext>
      </dgm:extLst>
    </dgm:pt>
    <dgm:pt modelId="{52DCDBDC-2DC2-4BF1-AF6A-0D92F7F3469A}" type="pres">
      <dgm:prSet presAssocID="{3ADA5F00-F98D-4AC4-86CB-231380B9D919}" presName="childNode" presStyleLbl="node1" presStyleIdx="0" presStyleCnt="3">
        <dgm:presLayoutVars>
          <dgm:bulletEnabled val="1"/>
        </dgm:presLayoutVars>
      </dgm:prSet>
      <dgm:spPr/>
    </dgm:pt>
    <dgm:pt modelId="{D5C4D242-EF9A-4E97-AF2B-503D3D7B3F15}" type="pres">
      <dgm:prSet presAssocID="{3ADA5F00-F98D-4AC4-86CB-231380B9D919}" presName="parentNode" presStyleLbl="revTx" presStyleIdx="0" presStyleCnt="3">
        <dgm:presLayoutVars>
          <dgm:chMax val="0"/>
          <dgm:bulletEnabled val="1"/>
        </dgm:presLayoutVars>
      </dgm:prSet>
      <dgm:spPr/>
    </dgm:pt>
    <dgm:pt modelId="{A4D644E6-1F6C-4657-8240-9AB34596CEBE}" type="pres">
      <dgm:prSet presAssocID="{06CECDE4-C9BD-4007-87E9-0D5983E927D3}" presName="sibTrans" presStyleCnt="0"/>
      <dgm:spPr/>
    </dgm:pt>
    <dgm:pt modelId="{28EFEC4A-B59C-4468-ACD3-C1C156FB13C2}" type="pres">
      <dgm:prSet presAssocID="{8A39292E-5778-45C9-B4AB-B35B6AEF37C0}" presName="compositeNode" presStyleCnt="0">
        <dgm:presLayoutVars>
          <dgm:bulletEnabled val="1"/>
        </dgm:presLayoutVars>
      </dgm:prSet>
      <dgm:spPr/>
    </dgm:pt>
    <dgm:pt modelId="{B089D336-614B-4AA3-A0F6-63FC3980CDBB}" type="pres">
      <dgm:prSet presAssocID="{8A39292E-5778-45C9-B4AB-B35B6AEF37C0}" presName="image" presStyleLbl="fgImgPlac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dge with solid fill"/>
        </a:ext>
      </dgm:extLst>
    </dgm:pt>
    <dgm:pt modelId="{6D56D6E0-9661-4701-B262-D978FD8E7B5B}" type="pres">
      <dgm:prSet presAssocID="{8A39292E-5778-45C9-B4AB-B35B6AEF37C0}" presName="childNode" presStyleLbl="node1" presStyleIdx="1" presStyleCnt="3">
        <dgm:presLayoutVars>
          <dgm:bulletEnabled val="1"/>
        </dgm:presLayoutVars>
      </dgm:prSet>
      <dgm:spPr/>
    </dgm:pt>
    <dgm:pt modelId="{91E05416-3ADD-4EF1-82E4-15939D06AD99}" type="pres">
      <dgm:prSet presAssocID="{8A39292E-5778-45C9-B4AB-B35B6AEF37C0}" presName="parentNode" presStyleLbl="revTx" presStyleIdx="1" presStyleCnt="3">
        <dgm:presLayoutVars>
          <dgm:chMax val="0"/>
          <dgm:bulletEnabled val="1"/>
        </dgm:presLayoutVars>
      </dgm:prSet>
      <dgm:spPr/>
    </dgm:pt>
    <dgm:pt modelId="{788D8AB4-3698-4899-A1A3-1D1284648B3B}" type="pres">
      <dgm:prSet presAssocID="{9F485307-F464-4EAD-B34E-898DEE9BB8DD}" presName="sibTrans" presStyleCnt="0"/>
      <dgm:spPr/>
    </dgm:pt>
    <dgm:pt modelId="{B86F3990-4D06-4A8F-A3F5-870EA11C186D}" type="pres">
      <dgm:prSet presAssocID="{E276A850-25FD-41EC-ABAE-44B48424337D}" presName="compositeNode" presStyleCnt="0">
        <dgm:presLayoutVars>
          <dgm:bulletEnabled val="1"/>
        </dgm:presLayoutVars>
      </dgm:prSet>
      <dgm:spPr/>
    </dgm:pt>
    <dgm:pt modelId="{FD890DDA-C71E-4064-88F8-07827AEA9A51}" type="pres">
      <dgm:prSet presAssocID="{E276A850-25FD-41EC-ABAE-44B48424337D}" presName="image" presStyleLbl="fgImgPlac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dge 3 with solid fill"/>
        </a:ext>
      </dgm:extLst>
    </dgm:pt>
    <dgm:pt modelId="{95240CD0-DA1B-4AE4-A5A2-9494AFF0F67A}" type="pres">
      <dgm:prSet presAssocID="{E276A850-25FD-41EC-ABAE-44B48424337D}" presName="childNode" presStyleLbl="node1" presStyleIdx="2" presStyleCnt="3">
        <dgm:presLayoutVars>
          <dgm:bulletEnabled val="1"/>
        </dgm:presLayoutVars>
      </dgm:prSet>
      <dgm:spPr/>
    </dgm:pt>
    <dgm:pt modelId="{9CA76FC9-062A-4A52-A049-AE6F78C24ECF}" type="pres">
      <dgm:prSet presAssocID="{E276A850-25FD-41EC-ABAE-44B48424337D}" presName="parentNode" presStyleLbl="revTx" presStyleIdx="2" presStyleCnt="3">
        <dgm:presLayoutVars>
          <dgm:chMax val="0"/>
          <dgm:bulletEnabled val="1"/>
        </dgm:presLayoutVars>
      </dgm:prSet>
      <dgm:spPr/>
    </dgm:pt>
  </dgm:ptLst>
  <dgm:cxnLst>
    <dgm:cxn modelId="{61750303-A044-4738-A73A-E6EBF8E94A2C}" type="presOf" srcId="{E276A850-25FD-41EC-ABAE-44B48424337D}" destId="{9CA76FC9-062A-4A52-A049-AE6F78C24ECF}" srcOrd="0" destOrd="0" presId="urn:microsoft.com/office/officeart/2005/8/layout/hList2"/>
    <dgm:cxn modelId="{4338410C-4590-4163-BFD4-003CD18BDF71}" srcId="{AE27BA8D-B4EC-4306-A4A2-21C5CB01FE03}" destId="{3ADA5F00-F98D-4AC4-86CB-231380B9D919}" srcOrd="0" destOrd="0" parTransId="{3571AFB4-988D-473C-9C7A-5EFD4C7495FC}" sibTransId="{06CECDE4-C9BD-4007-87E9-0D5983E927D3}"/>
    <dgm:cxn modelId="{958D9A0F-FB4D-419F-B3A4-39DB2AF5EC12}" srcId="{3ADA5F00-F98D-4AC4-86CB-231380B9D919}" destId="{1E116F9E-17F8-4AB8-9312-6E91D7DFEDA9}" srcOrd="0" destOrd="0" parTransId="{2DB38BB7-0D17-4A83-95F7-23CDF1801F2B}" sibTransId="{0BD8BD9F-7310-4C77-BC44-FD76FD7AA865}"/>
    <dgm:cxn modelId="{C56AF516-FB03-4ABE-8779-8C7D44A5D94A}" type="presOf" srcId="{039D5554-4219-4FA3-B803-2554B825ECF5}" destId="{95240CD0-DA1B-4AE4-A5A2-9494AFF0F67A}" srcOrd="0" destOrd="0" presId="urn:microsoft.com/office/officeart/2005/8/layout/hList2"/>
    <dgm:cxn modelId="{93AC3235-B180-4219-9901-BEC54BB1F179}" srcId="{8A39292E-5778-45C9-B4AB-B35B6AEF37C0}" destId="{61A31507-7276-4A6E-9BF2-95754D01D4A4}" srcOrd="0" destOrd="0" parTransId="{63EE76FB-B17E-4088-A975-847749756767}" sibTransId="{04AF00E3-9745-4D79-ADF9-17E8C37DD630}"/>
    <dgm:cxn modelId="{C1373C35-BA6D-4E08-82B0-F81F30722541}" srcId="{E276A850-25FD-41EC-ABAE-44B48424337D}" destId="{039D5554-4219-4FA3-B803-2554B825ECF5}" srcOrd="0" destOrd="0" parTransId="{4E8A58E5-6849-4B9F-B771-D2F342AF154E}" sibTransId="{1BC1D23C-ACF5-4DF1-8C0B-51C0C06F0F58}"/>
    <dgm:cxn modelId="{629B673B-09F9-42D1-AD31-194767009060}" type="presOf" srcId="{3ADA5F00-F98D-4AC4-86CB-231380B9D919}" destId="{D5C4D242-EF9A-4E97-AF2B-503D3D7B3F15}" srcOrd="0" destOrd="0" presId="urn:microsoft.com/office/officeart/2005/8/layout/hList2"/>
    <dgm:cxn modelId="{2BED953D-76D3-4CE1-8F95-4D6116F5077D}" type="presOf" srcId="{8A39292E-5778-45C9-B4AB-B35B6AEF37C0}" destId="{91E05416-3ADD-4EF1-82E4-15939D06AD99}" srcOrd="0" destOrd="0" presId="urn:microsoft.com/office/officeart/2005/8/layout/hList2"/>
    <dgm:cxn modelId="{9DF52F43-B233-44D9-911F-5E54CA15AB0A}" type="presOf" srcId="{039DF869-3C6F-4E40-B9EA-43D3764F25ED}" destId="{95240CD0-DA1B-4AE4-A5A2-9494AFF0F67A}" srcOrd="0" destOrd="2" presId="urn:microsoft.com/office/officeart/2005/8/layout/hList2"/>
    <dgm:cxn modelId="{40F98A63-3287-4ABF-B62B-A3FDB15BDB46}" srcId="{AE27BA8D-B4EC-4306-A4A2-21C5CB01FE03}" destId="{E276A850-25FD-41EC-ABAE-44B48424337D}" srcOrd="2" destOrd="0" parTransId="{8FB735BC-34ED-429B-A4A5-0B0C6EAAA9E2}" sibTransId="{15A0C100-309D-40A0-91FD-7C099F8B3D36}"/>
    <dgm:cxn modelId="{533ED06F-E29C-4FDA-9857-C5E4C29179AA}" srcId="{3ADA5F00-F98D-4AC4-86CB-231380B9D919}" destId="{BEE7E3D5-6B88-406E-B603-04368E442DD2}" srcOrd="2" destOrd="0" parTransId="{37FA9AB0-C3CF-4E16-A085-94E49841C484}" sibTransId="{54C03931-8D12-49C3-97F0-69A35F4993FE}"/>
    <dgm:cxn modelId="{06964956-BF08-41FA-8FC5-234231B8FB15}" type="presOf" srcId="{DBA72EEB-54AE-4C74-AD75-B7768D502036}" destId="{6D56D6E0-9661-4701-B262-D978FD8E7B5B}" srcOrd="0" destOrd="2" presId="urn:microsoft.com/office/officeart/2005/8/layout/hList2"/>
    <dgm:cxn modelId="{B75B7F57-2217-470C-B424-9BC247A9702B}" srcId="{3ADA5F00-F98D-4AC4-86CB-231380B9D919}" destId="{55BE80AB-CAD4-4269-B274-17B975F5BF95}" srcOrd="3" destOrd="0" parTransId="{084A8C0F-9F58-40A6-8412-F420E00A335C}" sibTransId="{DF417B25-CF99-47AC-9E3A-550735FB2DB6}"/>
    <dgm:cxn modelId="{96F0F057-D3FD-4F24-B344-DD41B5E1917C}" srcId="{AE27BA8D-B4EC-4306-A4A2-21C5CB01FE03}" destId="{8A39292E-5778-45C9-B4AB-B35B6AEF37C0}" srcOrd="1" destOrd="0" parTransId="{69FCE9AE-D5E2-4CC7-BE23-689C4C3F96A9}" sibTransId="{9F485307-F464-4EAD-B34E-898DEE9BB8DD}"/>
    <dgm:cxn modelId="{A45FCA79-2206-41B8-B612-319023601BA1}" srcId="{E276A850-25FD-41EC-ABAE-44B48424337D}" destId="{039DF869-3C6F-4E40-B9EA-43D3764F25ED}" srcOrd="2" destOrd="0" parTransId="{2399B302-282F-4D18-A732-BD2B066B314B}" sibTransId="{0F9D87A7-F7D9-4339-B261-090F75FA61EF}"/>
    <dgm:cxn modelId="{9557D683-9ED3-4ADF-9C68-613A7385AE55}" type="presOf" srcId="{20D82988-005B-450F-B6E8-FDA640E7ABBD}" destId="{52DCDBDC-2DC2-4BF1-AF6A-0D92F7F3469A}" srcOrd="0" destOrd="1" presId="urn:microsoft.com/office/officeart/2005/8/layout/hList2"/>
    <dgm:cxn modelId="{77D067A0-60E8-444B-8228-107B703FD8AB}" type="presOf" srcId="{D0A88EAB-6483-4444-ACB9-0CC75192E530}" destId="{95240CD0-DA1B-4AE4-A5A2-9494AFF0F67A}" srcOrd="0" destOrd="1" presId="urn:microsoft.com/office/officeart/2005/8/layout/hList2"/>
    <dgm:cxn modelId="{4D7668A9-A68A-410A-A682-58D95A5146DB}" srcId="{8A39292E-5778-45C9-B4AB-B35B6AEF37C0}" destId="{89F8F37A-948C-4B97-BA74-80E91EAF4E31}" srcOrd="1" destOrd="0" parTransId="{0126A2B0-F585-42B4-B2FB-C5A7C862A489}" sibTransId="{5419457B-F4AC-4ADC-901E-245F8198864C}"/>
    <dgm:cxn modelId="{F9E074AB-77A6-4629-A0D4-2BCF0CC2010D}" type="presOf" srcId="{61A31507-7276-4A6E-9BF2-95754D01D4A4}" destId="{6D56D6E0-9661-4701-B262-D978FD8E7B5B}" srcOrd="0" destOrd="0" presId="urn:microsoft.com/office/officeart/2005/8/layout/hList2"/>
    <dgm:cxn modelId="{95C148B7-D9E1-4570-B6D4-FEE8BC22BE42}" type="presOf" srcId="{BEE7E3D5-6B88-406E-B603-04368E442DD2}" destId="{52DCDBDC-2DC2-4BF1-AF6A-0D92F7F3469A}" srcOrd="0" destOrd="2" presId="urn:microsoft.com/office/officeart/2005/8/layout/hList2"/>
    <dgm:cxn modelId="{82044BBA-BE80-42CF-BFE7-3035D1E35193}" srcId="{8A39292E-5778-45C9-B4AB-B35B6AEF37C0}" destId="{DBA72EEB-54AE-4C74-AD75-B7768D502036}" srcOrd="2" destOrd="0" parTransId="{36C6FCC8-3C74-450D-BEBD-45478DAFDEDF}" sibTransId="{64A88B3C-60BD-499D-9494-D0460201A8CF}"/>
    <dgm:cxn modelId="{D24820BD-2FBD-4339-9078-2721B870EEB6}" type="presOf" srcId="{55BE80AB-CAD4-4269-B274-17B975F5BF95}" destId="{52DCDBDC-2DC2-4BF1-AF6A-0D92F7F3469A}" srcOrd="0" destOrd="3" presId="urn:microsoft.com/office/officeart/2005/8/layout/hList2"/>
    <dgm:cxn modelId="{60A135C1-A158-40C0-9065-02A95AC2703D}" type="presOf" srcId="{AE27BA8D-B4EC-4306-A4A2-21C5CB01FE03}" destId="{5E31331B-E133-40B7-817D-8A7E3EF91BC4}" srcOrd="0" destOrd="0" presId="urn:microsoft.com/office/officeart/2005/8/layout/hList2"/>
    <dgm:cxn modelId="{6A862ED4-C876-4ED6-8310-9F169E5887B0}" srcId="{3ADA5F00-F98D-4AC4-86CB-231380B9D919}" destId="{20D82988-005B-450F-B6E8-FDA640E7ABBD}" srcOrd="1" destOrd="0" parTransId="{EA49054B-8C73-4F5E-BA06-BEE86E9C56AA}" sibTransId="{1A3380A1-ECE6-45D4-B679-7F4C1E12431E}"/>
    <dgm:cxn modelId="{9C0E4CDD-95DB-4594-A7D1-C16BE012F449}" type="presOf" srcId="{1E116F9E-17F8-4AB8-9312-6E91D7DFEDA9}" destId="{52DCDBDC-2DC2-4BF1-AF6A-0D92F7F3469A}" srcOrd="0" destOrd="0" presId="urn:microsoft.com/office/officeart/2005/8/layout/hList2"/>
    <dgm:cxn modelId="{517B3AF0-6976-41C9-A843-B5AA23AC3FA4}" type="presOf" srcId="{89F8F37A-948C-4B97-BA74-80E91EAF4E31}" destId="{6D56D6E0-9661-4701-B262-D978FD8E7B5B}" srcOrd="0" destOrd="1" presId="urn:microsoft.com/office/officeart/2005/8/layout/hList2"/>
    <dgm:cxn modelId="{2EE623F1-DACE-49A7-82F9-698437646457}" srcId="{E276A850-25FD-41EC-ABAE-44B48424337D}" destId="{D0A88EAB-6483-4444-ACB9-0CC75192E530}" srcOrd="1" destOrd="0" parTransId="{55929807-64C0-48CC-B270-EB0DF34B54EF}" sibTransId="{03FA7B79-C615-4022-8676-602FB9A7EE05}"/>
    <dgm:cxn modelId="{12FA06B0-1AF0-4FA9-9972-433E66542540}" type="presParOf" srcId="{5E31331B-E133-40B7-817D-8A7E3EF91BC4}" destId="{B6D31F09-C1E1-4D84-8674-1639644589F4}" srcOrd="0" destOrd="0" presId="urn:microsoft.com/office/officeart/2005/8/layout/hList2"/>
    <dgm:cxn modelId="{017D5666-AB12-45C3-BE55-BADDEDB020A7}" type="presParOf" srcId="{B6D31F09-C1E1-4D84-8674-1639644589F4}" destId="{A0EA2675-869C-49BF-9C43-10C78BE0458F}" srcOrd="0" destOrd="0" presId="urn:microsoft.com/office/officeart/2005/8/layout/hList2"/>
    <dgm:cxn modelId="{061817CD-8EC2-43D9-ADEF-AC2CA4673480}" type="presParOf" srcId="{B6D31F09-C1E1-4D84-8674-1639644589F4}" destId="{52DCDBDC-2DC2-4BF1-AF6A-0D92F7F3469A}" srcOrd="1" destOrd="0" presId="urn:microsoft.com/office/officeart/2005/8/layout/hList2"/>
    <dgm:cxn modelId="{84162996-6431-427B-9E7C-1B6407232C70}" type="presParOf" srcId="{B6D31F09-C1E1-4D84-8674-1639644589F4}" destId="{D5C4D242-EF9A-4E97-AF2B-503D3D7B3F15}" srcOrd="2" destOrd="0" presId="urn:microsoft.com/office/officeart/2005/8/layout/hList2"/>
    <dgm:cxn modelId="{08C585D4-3376-4C3A-BC87-89D02DF856D3}" type="presParOf" srcId="{5E31331B-E133-40B7-817D-8A7E3EF91BC4}" destId="{A4D644E6-1F6C-4657-8240-9AB34596CEBE}" srcOrd="1" destOrd="0" presId="urn:microsoft.com/office/officeart/2005/8/layout/hList2"/>
    <dgm:cxn modelId="{2A144560-ECC2-460C-B04F-B6BB54504F1C}" type="presParOf" srcId="{5E31331B-E133-40B7-817D-8A7E3EF91BC4}" destId="{28EFEC4A-B59C-4468-ACD3-C1C156FB13C2}" srcOrd="2" destOrd="0" presId="urn:microsoft.com/office/officeart/2005/8/layout/hList2"/>
    <dgm:cxn modelId="{7252E7AD-A609-4E78-90A1-7C877A850CA9}" type="presParOf" srcId="{28EFEC4A-B59C-4468-ACD3-C1C156FB13C2}" destId="{B089D336-614B-4AA3-A0F6-63FC3980CDBB}" srcOrd="0" destOrd="0" presId="urn:microsoft.com/office/officeart/2005/8/layout/hList2"/>
    <dgm:cxn modelId="{C2E80B19-670A-41E9-A042-E9A66302A463}" type="presParOf" srcId="{28EFEC4A-B59C-4468-ACD3-C1C156FB13C2}" destId="{6D56D6E0-9661-4701-B262-D978FD8E7B5B}" srcOrd="1" destOrd="0" presId="urn:microsoft.com/office/officeart/2005/8/layout/hList2"/>
    <dgm:cxn modelId="{25E9D1BD-B84B-4D26-A9E5-0CB80798E5A3}" type="presParOf" srcId="{28EFEC4A-B59C-4468-ACD3-C1C156FB13C2}" destId="{91E05416-3ADD-4EF1-82E4-15939D06AD99}" srcOrd="2" destOrd="0" presId="urn:microsoft.com/office/officeart/2005/8/layout/hList2"/>
    <dgm:cxn modelId="{99D923BB-A534-4FA8-B72A-4869B88B0DC2}" type="presParOf" srcId="{5E31331B-E133-40B7-817D-8A7E3EF91BC4}" destId="{788D8AB4-3698-4899-A1A3-1D1284648B3B}" srcOrd="3" destOrd="0" presId="urn:microsoft.com/office/officeart/2005/8/layout/hList2"/>
    <dgm:cxn modelId="{C428778B-2A37-4480-AF53-15475630701C}" type="presParOf" srcId="{5E31331B-E133-40B7-817D-8A7E3EF91BC4}" destId="{B86F3990-4D06-4A8F-A3F5-870EA11C186D}" srcOrd="4" destOrd="0" presId="urn:microsoft.com/office/officeart/2005/8/layout/hList2"/>
    <dgm:cxn modelId="{35EFEC5D-17A7-4D09-8903-6533F562704E}" type="presParOf" srcId="{B86F3990-4D06-4A8F-A3F5-870EA11C186D}" destId="{FD890DDA-C71E-4064-88F8-07827AEA9A51}" srcOrd="0" destOrd="0" presId="urn:microsoft.com/office/officeart/2005/8/layout/hList2"/>
    <dgm:cxn modelId="{16EF4F4F-285B-43BB-86CC-62BD08DAA196}" type="presParOf" srcId="{B86F3990-4D06-4A8F-A3F5-870EA11C186D}" destId="{95240CD0-DA1B-4AE4-A5A2-9494AFF0F67A}" srcOrd="1" destOrd="0" presId="urn:microsoft.com/office/officeart/2005/8/layout/hList2"/>
    <dgm:cxn modelId="{727351D8-3689-4073-831D-A35E8F36D67C}" type="presParOf" srcId="{B86F3990-4D06-4A8F-A3F5-870EA11C186D}" destId="{9CA76FC9-062A-4A52-A049-AE6F78C24ECF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FD26B7-0F54-4621-A8C0-56D5BA45A68A}">
      <dsp:nvSpPr>
        <dsp:cNvPr id="0" name=""/>
        <dsp:cNvSpPr/>
      </dsp:nvSpPr>
      <dsp:spPr>
        <a:xfrm>
          <a:off x="0" y="102943"/>
          <a:ext cx="7192091" cy="1099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Housing Problem Solving (HPS)</a:t>
          </a:r>
          <a:r>
            <a:rPr lang="en-US" sz="2000" kern="1200" dirty="0"/>
            <a:t> is a person-centered, housing-focused conversation used to explore safe housing options before adding someone to the CE Priority List.</a:t>
          </a:r>
        </a:p>
      </dsp:txBody>
      <dsp:txXfrm>
        <a:off x="53688" y="156631"/>
        <a:ext cx="7084715" cy="992424"/>
      </dsp:txXfrm>
    </dsp:sp>
    <dsp:sp modelId="{DC9C9F49-2FB9-4C5E-BA3F-962C1F3BB0DC}">
      <dsp:nvSpPr>
        <dsp:cNvPr id="0" name=""/>
        <dsp:cNvSpPr/>
      </dsp:nvSpPr>
      <dsp:spPr>
        <a:xfrm>
          <a:off x="0" y="1260343"/>
          <a:ext cx="7192091" cy="1099800"/>
        </a:xfrm>
        <a:prstGeom prst="roundRect">
          <a:avLst/>
        </a:prstGeom>
        <a:solidFill>
          <a:schemeClr val="accent2">
            <a:hueOff val="103513"/>
            <a:satOff val="8483"/>
            <a:lumOff val="274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Some households resolve their crisis through HPS. </a:t>
          </a:r>
        </a:p>
      </dsp:txBody>
      <dsp:txXfrm>
        <a:off x="53688" y="1314031"/>
        <a:ext cx="7084715" cy="992424"/>
      </dsp:txXfrm>
    </dsp:sp>
    <dsp:sp modelId="{55E8C5A0-1D39-4827-B3B4-75246DEBC9DA}">
      <dsp:nvSpPr>
        <dsp:cNvPr id="0" name=""/>
        <dsp:cNvSpPr/>
      </dsp:nvSpPr>
      <dsp:spPr>
        <a:xfrm>
          <a:off x="0" y="2417744"/>
          <a:ext cx="7192091" cy="1099800"/>
        </a:xfrm>
        <a:prstGeom prst="roundRect">
          <a:avLst/>
        </a:prstGeom>
        <a:solidFill>
          <a:schemeClr val="accent2">
            <a:hueOff val="207026"/>
            <a:satOff val="16966"/>
            <a:lumOff val="54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Others may be referred to Rapid Rehousing from the HPS list when housing and funding are available or continue into the full CE Assessment if needed.</a:t>
          </a:r>
        </a:p>
      </dsp:txBody>
      <dsp:txXfrm>
        <a:off x="53688" y="2471432"/>
        <a:ext cx="7084715" cy="992424"/>
      </dsp:txXfrm>
    </dsp:sp>
    <dsp:sp modelId="{27D34CE2-69BD-4C4D-94D8-EFC8E5B8C05D}">
      <dsp:nvSpPr>
        <dsp:cNvPr id="0" name=""/>
        <dsp:cNvSpPr/>
      </dsp:nvSpPr>
      <dsp:spPr>
        <a:xfrm>
          <a:off x="0" y="3575144"/>
          <a:ext cx="7192091" cy="1099800"/>
        </a:xfrm>
        <a:prstGeom prst="roundRect">
          <a:avLst/>
        </a:prstGeom>
        <a:solidFill>
          <a:schemeClr val="accent2">
            <a:hueOff val="310540"/>
            <a:satOff val="25449"/>
            <a:lumOff val="823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CE assessment continues when housing cannot be resolved</a:t>
          </a:r>
        </a:p>
      </dsp:txBody>
      <dsp:txXfrm>
        <a:off x="53688" y="3628832"/>
        <a:ext cx="7084715" cy="992424"/>
      </dsp:txXfrm>
    </dsp:sp>
    <dsp:sp modelId="{308D7814-A41E-4602-83E0-64FE5C7347C4}">
      <dsp:nvSpPr>
        <dsp:cNvPr id="0" name=""/>
        <dsp:cNvSpPr/>
      </dsp:nvSpPr>
      <dsp:spPr>
        <a:xfrm>
          <a:off x="0" y="4732544"/>
          <a:ext cx="7192091" cy="1099800"/>
        </a:xfrm>
        <a:prstGeom prst="roundRect">
          <a:avLst/>
        </a:prstGeom>
        <a:solidFill>
          <a:schemeClr val="accent2">
            <a:hueOff val="414053"/>
            <a:satOff val="33932"/>
            <a:lumOff val="10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HPS is not used to screen people out </a:t>
          </a:r>
          <a:endParaRPr lang="en-US" sz="2000" kern="1200" dirty="0"/>
        </a:p>
      </dsp:txBody>
      <dsp:txXfrm>
        <a:off x="53688" y="4786232"/>
        <a:ext cx="7084715" cy="9924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C4D242-EF9A-4E97-AF2B-503D3D7B3F15}">
      <dsp:nvSpPr>
        <dsp:cNvPr id="0" name=""/>
        <dsp:cNvSpPr/>
      </dsp:nvSpPr>
      <dsp:spPr>
        <a:xfrm rot="16200000">
          <a:off x="-1477357" y="2409312"/>
          <a:ext cx="3625596" cy="532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469702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rgbClr val="00B050"/>
              </a:solidFill>
            </a:rPr>
            <a:t>Prescreen</a:t>
          </a:r>
        </a:p>
      </dsp:txBody>
      <dsp:txXfrm>
        <a:off x="-1477357" y="2409312"/>
        <a:ext cx="3625596" cy="532575"/>
      </dsp:txXfrm>
    </dsp:sp>
    <dsp:sp modelId="{52DCDBDC-2DC2-4BF1-AF6A-0D92F7F3469A}">
      <dsp:nvSpPr>
        <dsp:cNvPr id="0" name=""/>
        <dsp:cNvSpPr/>
      </dsp:nvSpPr>
      <dsp:spPr>
        <a:xfrm>
          <a:off x="601727" y="862801"/>
          <a:ext cx="2652789" cy="36255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469702" rIns="149352" bIns="14935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Quick check for immediate safety concerns or urgent needs (shelter, DV services, basic needs)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Confirm household meets basic eligibility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Determine if prevention or CE are appropriate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</dsp:txBody>
      <dsp:txXfrm>
        <a:off x="601727" y="862801"/>
        <a:ext cx="2652789" cy="3625596"/>
      </dsp:txXfrm>
    </dsp:sp>
    <dsp:sp modelId="{A0EA2675-869C-49BF-9C43-10C78BE0458F}">
      <dsp:nvSpPr>
        <dsp:cNvPr id="0" name=""/>
        <dsp:cNvSpPr/>
      </dsp:nvSpPr>
      <dsp:spPr>
        <a:xfrm>
          <a:off x="69152" y="159802"/>
          <a:ext cx="1065150" cy="10651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E05416-3ADD-4EF1-82E4-15939D06AD99}">
      <dsp:nvSpPr>
        <dsp:cNvPr id="0" name=""/>
        <dsp:cNvSpPr/>
      </dsp:nvSpPr>
      <dsp:spPr>
        <a:xfrm rot="16200000">
          <a:off x="2410373" y="2409312"/>
          <a:ext cx="3625596" cy="532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469702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rgbClr val="FFC000"/>
              </a:solidFill>
            </a:rPr>
            <a:t>Housing Problem Solving</a:t>
          </a:r>
        </a:p>
      </dsp:txBody>
      <dsp:txXfrm>
        <a:off x="2410373" y="2409312"/>
        <a:ext cx="3625596" cy="532575"/>
      </dsp:txXfrm>
    </dsp:sp>
    <dsp:sp modelId="{6D56D6E0-9661-4701-B262-D978FD8E7B5B}">
      <dsp:nvSpPr>
        <dsp:cNvPr id="0" name=""/>
        <dsp:cNvSpPr/>
      </dsp:nvSpPr>
      <dsp:spPr>
        <a:xfrm>
          <a:off x="4489459" y="862801"/>
          <a:ext cx="2652789" cy="36255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469702" rIns="149352" bIns="14935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Explore safe, realistic options to resolve the crisis quickly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Short, person-centered conversation about housing situation, strengths, and resources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Track outcomes in HMIS and identify potential RRH referrals</a:t>
          </a:r>
        </a:p>
      </dsp:txBody>
      <dsp:txXfrm>
        <a:off x="4489459" y="862801"/>
        <a:ext cx="2652789" cy="3625596"/>
      </dsp:txXfrm>
    </dsp:sp>
    <dsp:sp modelId="{B089D336-614B-4AA3-A0F6-63FC3980CDBB}">
      <dsp:nvSpPr>
        <dsp:cNvPr id="0" name=""/>
        <dsp:cNvSpPr/>
      </dsp:nvSpPr>
      <dsp:spPr>
        <a:xfrm>
          <a:off x="3956883" y="159802"/>
          <a:ext cx="1065150" cy="10651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A76FC9-062A-4A52-A049-AE6F78C24ECF}">
      <dsp:nvSpPr>
        <dsp:cNvPr id="0" name=""/>
        <dsp:cNvSpPr/>
      </dsp:nvSpPr>
      <dsp:spPr>
        <a:xfrm rot="16200000">
          <a:off x="6298104" y="2409312"/>
          <a:ext cx="3625596" cy="532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469702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accent6"/>
              </a:solidFill>
            </a:rPr>
            <a:t>CE Assessment</a:t>
          </a:r>
        </a:p>
      </dsp:txBody>
      <dsp:txXfrm>
        <a:off x="6298104" y="2409312"/>
        <a:ext cx="3625596" cy="532575"/>
      </dsp:txXfrm>
    </dsp:sp>
    <dsp:sp modelId="{95240CD0-DA1B-4AE4-A5A2-9494AFF0F67A}">
      <dsp:nvSpPr>
        <dsp:cNvPr id="0" name=""/>
        <dsp:cNvSpPr/>
      </dsp:nvSpPr>
      <dsp:spPr>
        <a:xfrm>
          <a:off x="8377190" y="862801"/>
          <a:ext cx="2652789" cy="36255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469702" rIns="149352" bIns="14935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Assess strengths, barriers &amp; needs for doubled up or literally homeless HH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Helps determine priority for limited resources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Focus on HH who can’t resolve housing crisis with other resources</a:t>
          </a:r>
        </a:p>
      </dsp:txBody>
      <dsp:txXfrm>
        <a:off x="8377190" y="862801"/>
        <a:ext cx="2652789" cy="3625596"/>
      </dsp:txXfrm>
    </dsp:sp>
    <dsp:sp modelId="{FD890DDA-C71E-4064-88F8-07827AEA9A51}">
      <dsp:nvSpPr>
        <dsp:cNvPr id="0" name=""/>
        <dsp:cNvSpPr/>
      </dsp:nvSpPr>
      <dsp:spPr>
        <a:xfrm>
          <a:off x="7844615" y="159802"/>
          <a:ext cx="1065150" cy="10651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4FD2957-8595-499F-896A-E9A0888D05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C44A184-010C-483F-8B5A-3D1E7E6EF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0"/>
            <a:ext cx="81153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AB4C3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582A2E2-E6DD-4321-B03A-F6C071C1B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9044" y="753034"/>
            <a:ext cx="6815446" cy="3887390"/>
          </a:xfrm>
        </p:spPr>
        <p:txBody>
          <a:bodyPr anchor="t">
            <a:normAutofit/>
          </a:bodyPr>
          <a:lstStyle>
            <a:lvl1pPr>
              <a:defRPr sz="8500" spc="-2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D21B6D9B-E3FB-48D2-A477-5B73E22166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9045" y="4640424"/>
            <a:ext cx="6437555" cy="1303176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38823550-6B12-4BFD-9C91-668B623E353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13533" y="0"/>
            <a:ext cx="4082983" cy="685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</p:spTree>
    <p:extLst>
      <p:ext uri="{BB962C8B-B14F-4D97-AF65-F5344CB8AC3E}">
        <p14:creationId xmlns:p14="http://schemas.microsoft.com/office/powerpoint/2010/main" val="351751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5F516FD-E4AF-4BA2-902A-DA4674655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1150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F0F480-E13D-4322-ADF4-56769DC5AF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49680" y="190500"/>
            <a:ext cx="10036292" cy="773776"/>
          </a:xfrm>
        </p:spPr>
        <p:txBody>
          <a:bodyPr anchor="ctr"/>
          <a:lstStyle>
            <a:lvl1pPr algn="r">
              <a:lnSpc>
                <a:spcPct val="100000"/>
              </a:lnSpc>
              <a:defRPr spc="-2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Text Placeholder 30">
            <a:extLst>
              <a:ext uri="{FF2B5EF4-FFF2-40B4-BE49-F238E27FC236}">
                <a16:creationId xmlns:a16="http://schemas.microsoft.com/office/drawing/2014/main" id="{7F0BA818-CA3B-46FD-9A79-7BDC1D9CA7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09243" y="1764139"/>
            <a:ext cx="4756714" cy="5976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4EAD007E-B9BB-4C9F-BDC8-127A77F0F96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09243" y="2374900"/>
            <a:ext cx="4756714" cy="3365500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4" name="Text Placeholder 30">
            <a:extLst>
              <a:ext uri="{FF2B5EF4-FFF2-40B4-BE49-F238E27FC236}">
                <a16:creationId xmlns:a16="http://schemas.microsoft.com/office/drawing/2014/main" id="{9ECBA1DE-781A-4AA7-86CA-0EBE52A9B4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57467" y="1764031"/>
            <a:ext cx="4756714" cy="5976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53A9CA10-3BBC-41E7-A34E-C6CCFEC820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57467" y="2374900"/>
            <a:ext cx="4756714" cy="3365500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7F3D4E9-1171-434D-AA71-EA27F72E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7A29A0D-15CB-4460-9435-7E7D6453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/>
            </a:lvl1pPr>
          </a:lstStyle>
          <a:p>
            <a:fld id="{D5A57976-B833-49EE-9898-EDA9089FACE0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B6F95C2-7834-44D3-B93B-79D944E1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fld id="{B2A40C35-20D9-42F9-942C-DD7776889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00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E97352E-C52D-43BE-BCE2-2D71FE035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1150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2051A8D-592F-40C1-A65D-E1F17B07C9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9600" y="183988"/>
            <a:ext cx="9406372" cy="803380"/>
          </a:xfrm>
        </p:spPr>
        <p:txBody>
          <a:bodyPr anchor="ctr"/>
          <a:lstStyle>
            <a:lvl1pPr algn="r">
              <a:lnSpc>
                <a:spcPct val="100000"/>
              </a:lnSpc>
              <a:defRPr spc="-2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CF4C4703-C9D4-483C-8E41-17BB7193D0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51300" y="1764193"/>
            <a:ext cx="3327366" cy="5976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7393281D-B77A-4BB8-A3E2-49E0F1259DA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51193" y="2374899"/>
            <a:ext cx="3327366" cy="3485573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30">
            <a:extLst>
              <a:ext uri="{FF2B5EF4-FFF2-40B4-BE49-F238E27FC236}">
                <a16:creationId xmlns:a16="http://schemas.microsoft.com/office/drawing/2014/main" id="{6B205DED-723B-48E3-AE9F-556696225CA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432317" y="1764193"/>
            <a:ext cx="3327366" cy="5976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77D63D24-8466-44F3-898F-5CBC42C7681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32317" y="2374899"/>
            <a:ext cx="3327366" cy="3485573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30">
            <a:extLst>
              <a:ext uri="{FF2B5EF4-FFF2-40B4-BE49-F238E27FC236}">
                <a16:creationId xmlns:a16="http://schemas.microsoft.com/office/drawing/2014/main" id="{F600D1D1-B6A8-4A4E-BC6A-897FE089CB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025393" y="1764193"/>
            <a:ext cx="3327366" cy="5976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205F643-67E9-4E41-A65F-163C816090B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025393" y="2374899"/>
            <a:ext cx="3327366" cy="3485573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B0EF04CC-F1B1-495C-BA2F-F28A5D971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57B66A6-EBC5-4A75-B938-7148B7A126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/>
            </a:lvl1pPr>
          </a:lstStyle>
          <a:p>
            <a:fld id="{D5A57976-B833-49EE-9898-EDA9089FACE0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83DD707-C769-4868-9B2F-1BF7ABBC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fld id="{B2A40C35-20D9-42F9-942C-DD7776889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2167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B926107-51B9-44DD-8581-AA5E8B601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698" y="484494"/>
            <a:ext cx="5800867" cy="1569493"/>
          </a:xfrm>
        </p:spPr>
        <p:txBody>
          <a:bodyPr anchor="b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144A4B-34B7-47EC-888B-0D2076006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2" y="2156346"/>
            <a:ext cx="5800866" cy="3963937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6A9B852-DA3F-4566-BDEB-F1F69334E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277" y="6356350"/>
            <a:ext cx="387742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Picture Placeholder 12">
            <a:extLst>
              <a:ext uri="{FF2B5EF4-FFF2-40B4-BE49-F238E27FC236}">
                <a16:creationId xmlns:a16="http://schemas.microsoft.com/office/drawing/2014/main" id="{116EBB24-A127-412B-99DB-A7FBCA68A2F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00838" y="665163"/>
            <a:ext cx="2214562" cy="251301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8" name="Picture Placeholder 12">
            <a:extLst>
              <a:ext uri="{FF2B5EF4-FFF2-40B4-BE49-F238E27FC236}">
                <a16:creationId xmlns:a16="http://schemas.microsoft.com/office/drawing/2014/main" id="{63CCB0A6-D7F6-4C78-B6C0-A045E3B25B0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329737" y="665579"/>
            <a:ext cx="2214562" cy="251301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9" name="Picture Placeholder 12">
            <a:extLst>
              <a:ext uri="{FF2B5EF4-FFF2-40B4-BE49-F238E27FC236}">
                <a16:creationId xmlns:a16="http://schemas.microsoft.com/office/drawing/2014/main" id="{F3038A14-3DB7-4BDC-A247-674224BFB8B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700854" y="3607271"/>
            <a:ext cx="2214562" cy="251301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0" name="Picture Placeholder 12">
            <a:extLst>
              <a:ext uri="{FF2B5EF4-FFF2-40B4-BE49-F238E27FC236}">
                <a16:creationId xmlns:a16="http://schemas.microsoft.com/office/drawing/2014/main" id="{59BCC1BB-4299-409F-9215-B3A4ECAB523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324845" y="3607271"/>
            <a:ext cx="2214562" cy="251301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FB415D6-2F2D-46E2-94AF-1F3BE10F35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/>
            </a:lvl1pPr>
          </a:lstStyle>
          <a:p>
            <a:fld id="{D5A57976-B833-49EE-9898-EDA9089FACE0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EC8DC3B-1AAD-429C-A1EA-FAEE9D884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fld id="{B2A40C35-20D9-42F9-942C-DD7776889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100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CCAD1-9C5F-400A-A434-1D566D386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E209F7-1F74-4A8E-9CDC-EEE77FEA27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191F2E-768C-4EAA-814E-416C9E52A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7976-B833-49EE-9898-EDA9089FACE0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4FAF4E-43AE-4F3B-8828-156BB573B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0D21F-4B1D-4291-B743-8261A4F8A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40C35-20D9-42F9-942C-DD7776889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512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5CFEB-F20D-456F-B684-6EEAF1AA5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54C76-1DB8-4A07-8F2C-56EE7DF6A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827E33-1237-4245-9180-54278386DF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8834F5-B9DD-4F8D-82E2-05C49E120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7976-B833-49EE-9898-EDA9089FACE0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2ED1B8-5E39-4011-8227-A91619BC7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1AF42A-998F-419B-93EE-26011F064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40C35-20D9-42F9-942C-DD7776889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5547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46F03-1403-4AFC-AAA4-832C7213F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A09BB-3B54-49DB-836A-A34A21B694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4AD3F-AA0B-434B-9859-EC1FD24E2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7976-B833-49EE-9898-EDA9089FACE0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B1FBB-7BDB-4DE1-9E7A-06A86B63E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49ECE-82FB-445A-951C-846961E7B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40C35-20D9-42F9-942C-DD7776889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220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74716EF3-1422-48C0-BC49-14FAC3550F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F2AAFDE-CB45-46CA-8961-8133FCA5F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40767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209C30D-AB58-482B-B553-F71367094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64" y="776941"/>
            <a:ext cx="3209008" cy="5166659"/>
          </a:xfrm>
        </p:spPr>
        <p:txBody>
          <a:bodyPr anchor="b"/>
          <a:lstStyle>
            <a:lvl1pPr>
              <a:defRPr spc="-20" baseline="0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</a:rPr>
              <a:t>Click to edit Master title style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D946F5EF-2C45-4A87-A1DD-BD2A6FB91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277" y="6356350"/>
            <a:ext cx="374904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B1A8891C-A2D4-4238-ABCE-62AB3A9121A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76700" y="0"/>
            <a:ext cx="4038600" cy="3429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7B51DFB6-C977-4551-BE38-57688D7FF0B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15300" y="0"/>
            <a:ext cx="4076701" cy="3429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DFCFAED4-0A56-424D-BF74-4051B0BDA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64100" y="3841750"/>
            <a:ext cx="6599238" cy="2296083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9188F17E-DD3B-4CCC-957F-5A69144884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/>
            </a:lvl1pPr>
          </a:lstStyle>
          <a:p>
            <a:fld id="{D5A57976-B833-49EE-9898-EDA9089FACE0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A0235C7-971D-4E52-B991-EFA44A9AF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fld id="{B2A40C35-20D9-42F9-942C-DD7776889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631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83698AF-A86A-4D69-8272-76C9C1914A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228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9E2DC86-4009-449C-8F4E-779A8C762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45" y="365124"/>
            <a:ext cx="9523655" cy="1501327"/>
          </a:xfrm>
        </p:spPr>
        <p:txBody>
          <a:bodyPr/>
          <a:lstStyle>
            <a:lvl1pPr>
              <a:defRPr spc="-20" baseline="0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</a:rPr>
              <a:t>Click to edit Master title style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671630E1-6506-4E93-BB6A-0604E0D0493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2286000"/>
            <a:ext cx="5067300" cy="4572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1BAB65B-02AF-4992-85D0-8E98AB1BD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FE115BC-4A4C-4385-82D5-106D1FAC3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9887" y="2899186"/>
            <a:ext cx="5610113" cy="3284359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CD3EB2B-80EF-4DC6-B2B6-F4B5684439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/>
            </a:lvl1pPr>
          </a:lstStyle>
          <a:p>
            <a:fld id="{D5A57976-B833-49EE-9898-EDA9089FACE0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DC3E33A-8A0A-4767-A4D9-CD8956379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fld id="{B2A40C35-20D9-42F9-942C-DD7776889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936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46EB31F-C5DF-49FF-8DEA-86AC0C1860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0"/>
            <a:ext cx="7086599" cy="4533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AB4C3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CFE912F-46EC-49B0-9C9A-DE9CBDF9FB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9045" y="753035"/>
            <a:ext cx="5945393" cy="2366683"/>
          </a:xfrm>
        </p:spPr>
        <p:txBody>
          <a:bodyPr>
            <a:normAutofit/>
          </a:bodyPr>
          <a:lstStyle>
            <a:lvl1pPr>
              <a:defRPr spc="-20" baseline="0">
                <a:solidFill>
                  <a:schemeClr val="bg1"/>
                </a:solidFill>
              </a:defRPr>
            </a:lvl1pPr>
          </a:lstStyle>
          <a:p>
            <a:r>
              <a:rPr lang="en-US" sz="6000"/>
              <a:t>Click to edit Master title style</a:t>
            </a:r>
            <a:endParaRPr lang="en-US" sz="6000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BF32D81-1E24-45B8-A09D-EEAD404D8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9045" y="3075868"/>
            <a:ext cx="5945393" cy="110833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9F9C7900-0694-4FDF-B29C-24016C0B9C6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4533900"/>
            <a:ext cx="7086598" cy="2324100"/>
          </a:xfrm>
        </p:spPr>
        <p:txBody>
          <a:bodyPr/>
          <a:lstStyle>
            <a:lvl1pPr marL="0" indent="0" algn="l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2F1BABA-5C8C-4693-BD5A-974A17112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71BA6F2-2182-4910-8DA6-71E5AB27458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086600" y="0"/>
            <a:ext cx="5105400" cy="45339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7" name="Picture Placeholder 15">
            <a:extLst>
              <a:ext uri="{FF2B5EF4-FFF2-40B4-BE49-F238E27FC236}">
                <a16:creationId xmlns:a16="http://schemas.microsoft.com/office/drawing/2014/main" id="{83DCD7D2-7B94-48E9-9DCA-E72E1BCE437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086598" y="4533900"/>
            <a:ext cx="5105402" cy="23241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4253B29-520A-4014-A821-4F52F57CBC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5A57976-B833-49EE-9898-EDA9089FACE0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6B60DEE-1456-46C0-A3E5-4CAF3E128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2A40C35-20D9-42F9-942C-DD7776889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442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4F4DD58-525D-4728-A769-9F38711D5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3048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F862FE-7A72-432B-9888-FB389D35BD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1788" y="875030"/>
            <a:ext cx="2384425" cy="5068570"/>
          </a:xfrm>
        </p:spPr>
        <p:txBody>
          <a:bodyPr/>
          <a:lstStyle>
            <a:lvl1pPr>
              <a:lnSpc>
                <a:spcPct val="100000"/>
              </a:lnSpc>
              <a:defRPr spc="-2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 to add text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A256B58A-EC2F-48AB-BF2D-AB678AF0C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277" y="6356350"/>
            <a:ext cx="277113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33DA1-34CB-434E-99AF-EA31D28A194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02000" y="876300"/>
            <a:ext cx="8607425" cy="4749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DB48D9BB-04DF-4542-8DF6-C4C7875380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/>
            </a:lvl1pPr>
          </a:lstStyle>
          <a:p>
            <a:fld id="{D5A57976-B833-49EE-9898-EDA9089FACE0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F22742E1-6009-4FFB-A391-37B987F53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fld id="{B2A40C35-20D9-42F9-942C-DD7776889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15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83FEABB-56CC-491D-830B-02C0466DAB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3048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4F3EF5A-453C-4D68-BA86-2FB1DE61C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1787" y="996950"/>
            <a:ext cx="2384425" cy="4946650"/>
          </a:xfrm>
        </p:spPr>
        <p:txBody>
          <a:bodyPr/>
          <a:lstStyle>
            <a:lvl1pPr>
              <a:lnSpc>
                <a:spcPct val="100000"/>
              </a:lnSpc>
              <a:defRPr spc="-2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 to add text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21BA0-41E1-404D-9063-DF281D186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277" y="6356350"/>
            <a:ext cx="277113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1CEA4-8F84-4893-8A45-28DB0AE2068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2650" y="996950"/>
            <a:ext cx="8367713" cy="454501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C99D2EA6-8453-4240-88D1-460E269D88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/>
            </a:lvl1pPr>
          </a:lstStyle>
          <a:p>
            <a:fld id="{D5A57976-B833-49EE-9898-EDA9089FACE0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2DD4984-9B40-488F-B903-2E0419551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fld id="{B2A40C35-20D9-42F9-942C-DD7776889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385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2">
            <a:extLst>
              <a:ext uri="{FF2B5EF4-FFF2-40B4-BE49-F238E27FC236}">
                <a16:creationId xmlns:a16="http://schemas.microsoft.com/office/drawing/2014/main" id="{AD3C5B21-C400-4C50-8684-59543CDC43F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2" y="0"/>
            <a:ext cx="12192000" cy="6858000"/>
          </a:xfr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F81B040C-8943-4433-BFE9-AFB1F7C9E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7636" y="-2"/>
            <a:ext cx="11014364" cy="4100947"/>
          </a:xfrm>
          <a:gradFill>
            <a:gsLst>
              <a:gs pos="77000">
                <a:srgbClr val="000000">
                  <a:alpha val="30000"/>
                </a:srgbClr>
              </a:gs>
              <a:gs pos="38000">
                <a:srgbClr val="000000">
                  <a:alpha val="20000"/>
                </a:srgbClr>
              </a:gs>
              <a:gs pos="0">
                <a:srgbClr val="000000">
                  <a:alpha val="0"/>
                </a:srgbClr>
              </a:gs>
              <a:gs pos="20000">
                <a:srgbClr val="000000">
                  <a:alpha val="0"/>
                </a:srgbClr>
              </a:gs>
              <a:gs pos="100000">
                <a:srgbClr val="000000">
                  <a:alpha val="30000"/>
                </a:srgbClr>
              </a:gs>
            </a:gsLst>
            <a:lin ang="21594000" scaled="0"/>
          </a:gradFill>
        </p:spPr>
        <p:txBody>
          <a:bodyPr rIns="731520">
            <a:normAutofit/>
          </a:bodyPr>
          <a:lstStyle>
            <a:lvl1pPr algn="r">
              <a:defRPr sz="6000">
                <a:solidFill>
                  <a:schemeClr val="bg1"/>
                </a:solidFill>
              </a:defRPr>
            </a:lvl1pPr>
          </a:lstStyle>
          <a:p>
            <a:pPr algn="r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Click to edit Master title style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741A6711-44B3-4723-90E5-802B2DBD86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41963" y="4089656"/>
            <a:ext cx="8950035" cy="2796566"/>
          </a:xfrm>
          <a:gradFill>
            <a:gsLst>
              <a:gs pos="77000">
                <a:srgbClr val="000000">
                  <a:alpha val="30000"/>
                </a:srgbClr>
              </a:gs>
              <a:gs pos="33000">
                <a:srgbClr val="000000">
                  <a:alpha val="20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30000"/>
                </a:srgbClr>
              </a:gs>
            </a:gsLst>
            <a:lin ang="21594000" scaled="0"/>
          </a:gradFill>
        </p:spPr>
        <p:txBody>
          <a:bodyPr tIns="640080" rIns="731520" anchor="t">
            <a:normAutofit/>
          </a:bodyPr>
          <a:lstStyle>
            <a:lvl1pPr marL="0" indent="0" algn="r">
              <a:buNone/>
              <a:defRPr sz="2800" b="1" baseline="0">
                <a:solidFill>
                  <a:schemeClr val="bg1"/>
                </a:solidFill>
              </a:defRPr>
            </a:lvl1pPr>
          </a:lstStyle>
          <a:p>
            <a:pPr algn="r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Click to edit Master subtitle style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B79A2161-66FE-4C11-AD83-5824307CB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91399727-F37D-4748-90E8-B5B6F5312F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5A57976-B833-49EE-9898-EDA9089FACE0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B9DE4FD1-0950-4A6A-8167-F0E9C622D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2A40C35-20D9-42F9-942C-DD7776889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192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4A42DEE-636F-4A79-B56A-5AF989E1FD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1150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B75C9195-04C9-4D9A-B613-44A5F5900D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2983" y="194783"/>
            <a:ext cx="9421177" cy="769493"/>
          </a:xfrm>
        </p:spPr>
        <p:txBody>
          <a:bodyPr anchor="ctr"/>
          <a:lstStyle>
            <a:lvl1pPr>
              <a:lnSpc>
                <a:spcPct val="100000"/>
              </a:lnSpc>
              <a:defRPr spc="-2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C5A662A-E279-494E-8389-ADC6E870E38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931863" y="1695450"/>
            <a:ext cx="10328275" cy="43148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420B3F9-9DEF-4500-91D7-25F0B5E91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5E504E9-EAD2-4BE5-9736-CED43FF245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/>
            </a:lvl1pPr>
          </a:lstStyle>
          <a:p>
            <a:fld id="{D5A57976-B833-49EE-9898-EDA9089FACE0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3EB613-AF5E-423F-A78B-94F856BF6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fld id="{B2A40C35-20D9-42F9-942C-DD7776889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14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6F922A0-5527-4314-A2EA-E5CF34EF94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1150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96EC4CB6-956E-48EB-86AC-B40D89D742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0759" y="194783"/>
            <a:ext cx="10022841" cy="760892"/>
          </a:xfrm>
        </p:spPr>
        <p:txBody>
          <a:bodyPr anchor="ctr"/>
          <a:lstStyle>
            <a:lvl1pPr>
              <a:lnSpc>
                <a:spcPct val="100000"/>
              </a:lnSpc>
              <a:defRPr spc="-2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3FA4250-BD33-40AE-934A-A473029C5CA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46112" y="1560513"/>
            <a:ext cx="10899776" cy="43418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71E7CA1-3FAA-4961-8BAC-93AB2EF65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20CC547-8B7E-4C4B-9B2A-04BD498A71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/>
          <a:lstStyle>
            <a:lvl1pPr>
              <a:defRPr/>
            </a:lvl1pPr>
          </a:lstStyle>
          <a:p>
            <a:fld id="{D5A57976-B833-49EE-9898-EDA9089FACE0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4245B-9DC4-457D-AB68-8E3BBB852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/>
          <a:lstStyle/>
          <a:p>
            <a:fld id="{B2A40C35-20D9-42F9-942C-DD7776889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63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3E30A8-0D9C-47BB-8249-8A2EEEFC7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365124"/>
            <a:ext cx="10552176" cy="14996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E93687-61FE-460F-A66F-4DF17994F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9224" y="1984248"/>
            <a:ext cx="10552176" cy="4197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E1FFB-7673-4E75-9B5C-5572E2B06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013448" y="6355080"/>
            <a:ext cx="43525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D5A57976-B833-49EE-9898-EDA9089FACE0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4B9AF-F93C-43E8-8E68-3B700825CE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1168" y="6356350"/>
            <a:ext cx="48371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739F7-0AE5-4677-8957-9961D67C18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65992" y="6356350"/>
            <a:ext cx="6309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B2A40C35-20D9-42F9-942C-DD7776889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770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-4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 spc="-2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 spc="-2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 spc="-2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 spc="-2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r.inspiredpencil.com/pictures-2023/hey-text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E39055A8-6754-4F27-8010-BF142982D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E2893C0A-AB3B-421A-8E3A-2E6AB9DDB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17380F2-7498-405F-B652-B2624F9BCA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1153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CAB4C3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BCB765-7FA0-48B4-8F4B-96413EFAC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876" y="1716776"/>
            <a:ext cx="7819550" cy="272224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R="0" algn="ctr">
              <a:spcAft>
                <a:spcPts val="0"/>
              </a:spcAft>
            </a:pPr>
            <a:r>
              <a:rPr lang="en-US" sz="4800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Coordinated Entry: </a:t>
            </a:r>
            <a:br>
              <a:rPr lang="en-US" sz="4800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</a:br>
            <a:r>
              <a:rPr lang="en-US" sz="4800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Housing Problem Solving </a:t>
            </a:r>
            <a:br>
              <a:rPr lang="en-US" sz="4800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</a:br>
            <a:r>
              <a:rPr lang="en-US" sz="4800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Training </a:t>
            </a:r>
          </a:p>
        </p:txBody>
      </p:sp>
      <p:pic>
        <p:nvPicPr>
          <p:cNvPr id="4" name="Picture 3" descr="A logo with a group of houses and trees&#10;&#10;Description automatically generated">
            <a:extLst>
              <a:ext uri="{FF2B5EF4-FFF2-40B4-BE49-F238E27FC236}">
                <a16:creationId xmlns:a16="http://schemas.microsoft.com/office/drawing/2014/main" id="{CEA3E6CE-1948-EC91-2008-D6D5B0DE9D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643" y="1716776"/>
            <a:ext cx="3344437" cy="33444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DB7C85A-8FAE-0A5A-4522-B1DD105D4598}"/>
              </a:ext>
            </a:extLst>
          </p:cNvPr>
          <p:cNvSpPr txBox="1"/>
          <p:nvPr/>
        </p:nvSpPr>
        <p:spPr>
          <a:xfrm>
            <a:off x="1010391" y="4291771"/>
            <a:ext cx="609452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11:00am – 12:30pm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Avenir Next LT Pro"/>
              </a:rPr>
              <a:t>February 3, 2026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Zoom</a:t>
            </a:r>
          </a:p>
        </p:txBody>
      </p:sp>
    </p:spTree>
    <p:extLst>
      <p:ext uri="{BB962C8B-B14F-4D97-AF65-F5344CB8AC3E}">
        <p14:creationId xmlns:p14="http://schemas.microsoft.com/office/powerpoint/2010/main" val="1620250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39055A8-6754-4F27-8010-BF142982D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D0ACE29-E3F0-400C-8255-9E6526716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7E3778-9C5C-4D74-9AA4-EFFD131C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67300" y="0"/>
            <a:ext cx="71247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6EA1BC-189C-AABA-DE10-E1ABCFF5E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7602" y="1818640"/>
            <a:ext cx="5625351" cy="445290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6200" dirty="0">
                <a:solidFill>
                  <a:srgbClr val="FFFFFF"/>
                </a:solidFill>
              </a:rPr>
              <a:t>Introductions &amp; Welcome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547426-2541-9B25-D19B-534C5738E9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96241" y="2415611"/>
            <a:ext cx="4317999" cy="1892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868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70540796-FFF9-4CEE-8B72-E225976098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AC8B5E5-85FD-4C1F-9D06-893194542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28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0632D7A-A310-B8B9-C64E-B48625D62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492760"/>
            <a:ext cx="10375900" cy="15036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pc="-40">
                <a:solidFill>
                  <a:srgbClr val="FFFFFF"/>
                </a:solidFill>
              </a:rPr>
              <a:t>Purpose of Today’s Training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65CCB67-AC8C-0D7D-FD5A-92D55692AE7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1001" y="2489200"/>
            <a:ext cx="7591425" cy="389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9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Final step before we launch the NE CoC’s Housing Problem Solving Assessment! </a:t>
            </a:r>
          </a:p>
          <a:p>
            <a:pPr>
              <a:lnSpc>
                <a:spcPct val="100000"/>
              </a:lnSpc>
            </a:pPr>
            <a:r>
              <a:rPr lang="en-US" sz="1900" dirty="0"/>
              <a:t>	(</a:t>
            </a:r>
            <a:r>
              <a:rPr lang="en-US" sz="1900" i="1" dirty="0"/>
              <a:t>Formerly known as Rapid Resolution</a:t>
            </a:r>
            <a:r>
              <a:rPr lang="en-US" sz="1900" dirty="0"/>
              <a:t>). </a:t>
            </a:r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900" dirty="0"/>
          </a:p>
          <a:p>
            <a:pPr>
              <a:lnSpc>
                <a:spcPct val="100000"/>
              </a:lnSpc>
            </a:pPr>
            <a:r>
              <a:rPr lang="en-US" sz="19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We’ll learn:</a:t>
            </a:r>
          </a:p>
          <a:p>
            <a:pPr marL="3429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What Housing Problem Solving is</a:t>
            </a:r>
          </a:p>
          <a:p>
            <a:pPr marL="3429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How the CE process will change.</a:t>
            </a:r>
          </a:p>
          <a:p>
            <a:pPr marL="3429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900" dirty="0"/>
              <a:t>What Housing Problem Solving looks like in action (HMIS Demo)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2B814BC-0E6F-11AA-2898-A9E5F4DDD3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760" y="2419773"/>
            <a:ext cx="3698239" cy="4930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073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B6490788-4690-498C-A434-9C54A4908A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405C480-D9A6-4C41-B663-0292654D6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767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F9CE64-6610-9B04-AE89-15D9A7A07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162" y="465512"/>
            <a:ext cx="3158836" cy="547808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pc="-40">
                <a:solidFill>
                  <a:srgbClr val="FFFFFF"/>
                </a:solidFill>
              </a:rPr>
              <a:t>What is Housing Problem Solving? </a:t>
            </a:r>
          </a:p>
        </p:txBody>
      </p:sp>
      <p:graphicFrame>
        <p:nvGraphicFramePr>
          <p:cNvPr id="9" name="Content Placeholder 6">
            <a:extLst>
              <a:ext uri="{FF2B5EF4-FFF2-40B4-BE49-F238E27FC236}">
                <a16:creationId xmlns:a16="http://schemas.microsoft.com/office/drawing/2014/main" id="{43A39EEB-1F68-FB2F-E2EE-9072616519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4909555"/>
              </p:ext>
            </p:extLst>
          </p:nvPr>
        </p:nvGraphicFramePr>
        <p:xfrm>
          <a:off x="4475747" y="465512"/>
          <a:ext cx="7192091" cy="5935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997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87099-B7F9-F33F-C95B-AE165CF5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389" y="365124"/>
            <a:ext cx="10328474" cy="1501327"/>
          </a:xfrm>
        </p:spPr>
        <p:txBody>
          <a:bodyPr/>
          <a:lstStyle/>
          <a:p>
            <a:r>
              <a:rPr lang="en-US" dirty="0"/>
              <a:t>Why We Use the HPS Assessment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BA4017-E1E4-F898-944E-4E0693742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389" y="2570583"/>
            <a:ext cx="10855221" cy="3922293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Formalizes what assessors already do: </a:t>
            </a:r>
            <a:r>
              <a:rPr lang="en-US" dirty="0"/>
              <a:t>a conversation focused on the household’s current housing situation, strengths, immediate needs, and available resources to resolve the crisis quickly.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Supports faster access to Rapid Rehousing for households who can resolve their crisis within 3 months.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Avoids unnecessary barriers by keeping people off the Priority List when it isn’t needed.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HPS assessment </a:t>
            </a:r>
            <a:r>
              <a:rPr lang="en-US" dirty="0"/>
              <a:t>provides guidance and ensures consistency across assessors.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Entering HPS in HMIS </a:t>
            </a:r>
            <a:r>
              <a:rPr lang="en-US" dirty="0"/>
              <a:t>allows the CoC to track outcomes and follow-up.</a:t>
            </a:r>
          </a:p>
        </p:txBody>
      </p:sp>
    </p:spTree>
    <p:extLst>
      <p:ext uri="{BB962C8B-B14F-4D97-AF65-F5344CB8AC3E}">
        <p14:creationId xmlns:p14="http://schemas.microsoft.com/office/powerpoint/2010/main" val="1380581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D0D29-6F0B-12EA-B3AA-CA8092C71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HPS Process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4AA6116D-1474-F504-52C4-E5A551587C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5141169"/>
              </p:ext>
            </p:extLst>
          </p:nvPr>
        </p:nvGraphicFramePr>
        <p:xfrm>
          <a:off x="381668" y="2209800"/>
          <a:ext cx="11099132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5712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39055A8-6754-4F27-8010-BF142982D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C7B0A0A-F98A-4246-8D74-5859897B0F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04D41A3-547A-41D1-96E2-F0E878302B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83FBC0-87D6-F9AC-3714-6635A875E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298" y="1090406"/>
            <a:ext cx="10552355" cy="397316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ctr"/>
            <a:r>
              <a:rPr lang="en-US" sz="8900" spc="-40" dirty="0">
                <a:solidFill>
                  <a:srgbClr val="FFFFFF"/>
                </a:solidFill>
              </a:rPr>
              <a:t>HPS In Action:</a:t>
            </a:r>
            <a:br>
              <a:rPr lang="en-US" sz="8900" spc="-40" dirty="0">
                <a:solidFill>
                  <a:srgbClr val="FFFFFF"/>
                </a:solidFill>
              </a:rPr>
            </a:br>
            <a:r>
              <a:rPr lang="en-US" sz="8900" spc="-40" dirty="0">
                <a:solidFill>
                  <a:srgbClr val="FFFFFF"/>
                </a:solidFill>
              </a:rPr>
              <a:t> </a:t>
            </a:r>
            <a:br>
              <a:rPr lang="en-US" sz="8900" spc="-40" dirty="0">
                <a:solidFill>
                  <a:srgbClr val="FFFFFF"/>
                </a:solidFill>
              </a:rPr>
            </a:br>
            <a:r>
              <a:rPr lang="en-US" sz="8900" spc="-40" dirty="0">
                <a:solidFill>
                  <a:srgbClr val="FFFFFF"/>
                </a:solidFill>
              </a:rPr>
              <a:t>HMIS Assessment Demo</a:t>
            </a:r>
          </a:p>
        </p:txBody>
      </p:sp>
    </p:spTree>
    <p:extLst>
      <p:ext uri="{BB962C8B-B14F-4D97-AF65-F5344CB8AC3E}">
        <p14:creationId xmlns:p14="http://schemas.microsoft.com/office/powerpoint/2010/main" val="4155572312"/>
      </p:ext>
    </p:extLst>
  </p:cSld>
  <p:clrMapOvr>
    <a:masterClrMapping/>
  </p:clrMapOvr>
</p:sld>
</file>

<file path=ppt/theme/theme1.xml><?xml version="1.0" encoding="utf-8"?>
<a:theme xmlns:a="http://schemas.openxmlformats.org/drawingml/2006/main" name="ColorBlockVTI">
  <a:themeElements>
    <a:clrScheme name="NE CoC Color Palette">
      <a:dk1>
        <a:sysClr val="windowText" lastClr="000000"/>
      </a:dk1>
      <a:lt1>
        <a:sysClr val="window" lastClr="FFFFFF"/>
      </a:lt1>
      <a:dk2>
        <a:srgbClr val="002044"/>
      </a:dk2>
      <a:lt2>
        <a:srgbClr val="F5F0F3"/>
      </a:lt2>
      <a:accent1>
        <a:srgbClr val="112540"/>
      </a:accent1>
      <a:accent2>
        <a:srgbClr val="32838C"/>
      </a:accent2>
      <a:accent3>
        <a:srgbClr val="17B4DF"/>
      </a:accent3>
      <a:accent4>
        <a:srgbClr val="D99E30"/>
      </a:accent4>
      <a:accent5>
        <a:srgbClr val="D98032"/>
      </a:accent5>
      <a:accent6>
        <a:srgbClr val="D93B3B"/>
      </a:accent6>
      <a:hlink>
        <a:srgbClr val="030A8C"/>
      </a:hlink>
      <a:folHlink>
        <a:srgbClr val="D96236"/>
      </a:folHlink>
    </a:clrScheme>
    <a:fontScheme name="Custom 1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lorBlockVTI" id="{733CB85B-8F47-42FB-9326-9FF507018D27}" vid="{069BD9C2-DF61-4F2B-A577-A59C7FC2FF6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356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Avenir Next LT Pro</vt:lpstr>
      <vt:lpstr>ColorBlockVTI</vt:lpstr>
      <vt:lpstr>Coordinated Entry:  Housing Problem Solving  Training </vt:lpstr>
      <vt:lpstr>Introductions &amp; Welcome</vt:lpstr>
      <vt:lpstr>Purpose of Today’s Training</vt:lpstr>
      <vt:lpstr>What is Housing Problem Solving? </vt:lpstr>
      <vt:lpstr>Why We Use the HPS Assessment</vt:lpstr>
      <vt:lpstr>HPS Process</vt:lpstr>
      <vt:lpstr>HPS In Action:   HMIS Assessment Demo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Coordinated Entry Committee</dc:title>
  <dc:creator>Cara Oakland</dc:creator>
  <cp:lastModifiedBy>Cara Oakland</cp:lastModifiedBy>
  <cp:revision>3</cp:revision>
  <dcterms:created xsi:type="dcterms:W3CDTF">2024-12-11T19:11:47Z</dcterms:created>
  <dcterms:modified xsi:type="dcterms:W3CDTF">2026-02-03T16:37:25Z</dcterms:modified>
</cp:coreProperties>
</file>